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tags/tag10.xml" ContentType="application/vnd.openxmlformats-officedocument.presentationml.tags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39"/>
  </p:notesMasterIdLst>
  <p:sldIdLst>
    <p:sldId id="256" r:id="rId2"/>
    <p:sldId id="434" r:id="rId3"/>
    <p:sldId id="435" r:id="rId4"/>
    <p:sldId id="436" r:id="rId5"/>
    <p:sldId id="437" r:id="rId6"/>
    <p:sldId id="438" r:id="rId7"/>
    <p:sldId id="439" r:id="rId8"/>
    <p:sldId id="335" r:id="rId9"/>
    <p:sldId id="447" r:id="rId10"/>
    <p:sldId id="345" r:id="rId11"/>
    <p:sldId id="415" r:id="rId12"/>
    <p:sldId id="441" r:id="rId13"/>
    <p:sldId id="440" r:id="rId14"/>
    <p:sldId id="450" r:id="rId15"/>
    <p:sldId id="449" r:id="rId16"/>
    <p:sldId id="442" r:id="rId17"/>
    <p:sldId id="429" r:id="rId18"/>
    <p:sldId id="430" r:id="rId19"/>
    <p:sldId id="453" r:id="rId20"/>
    <p:sldId id="445" r:id="rId21"/>
    <p:sldId id="452" r:id="rId22"/>
    <p:sldId id="446" r:id="rId23"/>
    <p:sldId id="448" r:id="rId24"/>
    <p:sldId id="304" r:id="rId25"/>
    <p:sldId id="417" r:id="rId26"/>
    <p:sldId id="401" r:id="rId27"/>
    <p:sldId id="418" r:id="rId28"/>
    <p:sldId id="419" r:id="rId29"/>
    <p:sldId id="420" r:id="rId30"/>
    <p:sldId id="421" r:id="rId31"/>
    <p:sldId id="405" r:id="rId32"/>
    <p:sldId id="451" r:id="rId33"/>
    <p:sldId id="422" r:id="rId34"/>
    <p:sldId id="407" r:id="rId35"/>
    <p:sldId id="432" r:id="rId36"/>
    <p:sldId id="433" r:id="rId37"/>
    <p:sldId id="31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Font typeface="Wingdings" charset="2"/>
      <a:defRPr sz="14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Font typeface="Wingdings" charset="2"/>
      <a:defRPr sz="14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Font typeface="Wingdings" charset="2"/>
      <a:defRPr sz="14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Font typeface="Wingdings" charset="2"/>
      <a:defRPr sz="14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Font typeface="Wingdings" charset="2"/>
      <a:defRPr sz="14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4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4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4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4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000000"/>
    <a:srgbClr val="FFFF66"/>
    <a:srgbClr val="D19C5D"/>
    <a:srgbClr val="444444"/>
    <a:srgbClr val="FFFFCC"/>
    <a:srgbClr val="6AD5BD"/>
    <a:srgbClr val="58AD9A"/>
    <a:srgbClr val="82FFE3"/>
    <a:srgbClr val="417F70"/>
    <a:srgbClr val="FEFF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4961" autoAdjust="0"/>
    <p:restoredTop sz="91849" autoAdjust="0"/>
  </p:normalViewPr>
  <p:slideViewPr>
    <p:cSldViewPr snapToGrid="0">
      <p:cViewPr varScale="1">
        <p:scale>
          <a:sx n="100" d="100"/>
          <a:sy n="100" d="100"/>
        </p:scale>
        <p:origin x="-6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1331D18E-DBF6-B440-937A-F2678C6BDC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7A4DC-E8C3-394E-BB41-BF5146F7AEC8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  I’d like to thank the program</a:t>
            </a:r>
            <a:r>
              <a:rPr lang="en-AU" baseline="0" dirty="0" smtClean="0"/>
              <a:t> committee and conference organisers for the opportunity to speak to you today.</a:t>
            </a:r>
          </a:p>
          <a:p>
            <a:pPr>
              <a:buFontTx/>
              <a:buChar char="-"/>
            </a:pPr>
            <a:r>
              <a:rPr lang="en-AU" dirty="0" smtClean="0"/>
              <a:t> I want to tell you about some</a:t>
            </a:r>
            <a:r>
              <a:rPr lang="en-AU" baseline="0" dirty="0" smtClean="0"/>
              <a:t> of the experimental work we’ve been doing at Swinburne in Melbourne, using Bragg spectroscopy to study universal properties of Fermi gases</a:t>
            </a:r>
          </a:p>
          <a:p>
            <a:pPr>
              <a:buFontTx/>
              <a:buChar char="-"/>
            </a:pPr>
            <a:r>
              <a:rPr lang="en-AU" baseline="0" dirty="0" smtClean="0"/>
              <a:t> This work is part of the ARC Coe for QAO </a:t>
            </a:r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91AC2-81D9-6147-B84A-AFC57AE81EEF}" type="slidenum">
              <a:rPr lang="en-US"/>
              <a:pPr/>
              <a:t>16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-The</a:t>
            </a:r>
            <a:r>
              <a:rPr lang="en-AU" baseline="0" dirty="0" smtClean="0"/>
              <a:t> starting point for our experiments is a balanced mixture of Li-6 atoms, </a:t>
            </a:r>
            <a:r>
              <a:rPr lang="en-AU" baseline="0" dirty="0" err="1" smtClean="0"/>
              <a:t>evaporatively</a:t>
            </a:r>
            <a:r>
              <a:rPr lang="en-AU" baseline="0" dirty="0" smtClean="0"/>
              <a:t> cooled in an optical dipole trap</a:t>
            </a:r>
          </a:p>
          <a:p>
            <a:r>
              <a:rPr lang="en-AU" baseline="0" dirty="0" smtClean="0"/>
              <a:t>-We use a crossed beam dipole trap with two independently controlled trapping lasers which allows us to vary the harmonic confinement frequencies over a wide range</a:t>
            </a:r>
          </a:p>
          <a:p>
            <a:r>
              <a:rPr lang="en-AU" dirty="0" smtClean="0"/>
              <a:t>-</a:t>
            </a:r>
            <a:r>
              <a:rPr lang="en-AU" baseline="0" dirty="0" smtClean="0"/>
              <a:t>After evaporation, we typically end up with … atoms in each spin state at a temperature of … at </a:t>
            </a:r>
            <a:r>
              <a:rPr lang="en-AU" baseline="0" dirty="0" err="1" smtClean="0"/>
              <a:t>unitarity</a:t>
            </a:r>
            <a:endParaRPr lang="en-AU" baseline="0" dirty="0" smtClean="0"/>
          </a:p>
          <a:p>
            <a:r>
              <a:rPr lang="en-AU" baseline="0" dirty="0" smtClean="0"/>
              <a:t>-From here we can ramp the magnetic field to access different interactions via the broad FR at 834 G. 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1A0F2-F554-3241-B2B9-E618350DC2EF}" type="slidenum">
              <a:rPr lang="en-US"/>
              <a:pPr/>
              <a:t>17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1A0F2-F554-3241-B2B9-E618350DC2EF}" type="slidenum">
              <a:rPr lang="en-US"/>
              <a:pPr/>
              <a:t>18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91AC2-81D9-6147-B84A-AFC57AE81EEF}" type="slidenum">
              <a:rPr lang="en-US"/>
              <a:pPr/>
              <a:t>19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-The</a:t>
            </a:r>
            <a:r>
              <a:rPr lang="en-AU" baseline="0" dirty="0" smtClean="0"/>
              <a:t> starting point for our experiments is a balanced mixture of Li-6 atoms, </a:t>
            </a:r>
            <a:r>
              <a:rPr lang="en-AU" baseline="0" dirty="0" err="1" smtClean="0"/>
              <a:t>evaporatively</a:t>
            </a:r>
            <a:r>
              <a:rPr lang="en-AU" baseline="0" dirty="0" smtClean="0"/>
              <a:t> cooled in an optical dipole trap</a:t>
            </a:r>
          </a:p>
          <a:p>
            <a:r>
              <a:rPr lang="en-AU" baseline="0" dirty="0" smtClean="0"/>
              <a:t>-We use a crossed beam dipole trap with two independently controlled trapping lasers which allows us to vary the harmonic confinement frequencies over a wide range</a:t>
            </a:r>
          </a:p>
          <a:p>
            <a:r>
              <a:rPr lang="en-AU" dirty="0" smtClean="0"/>
              <a:t>-</a:t>
            </a:r>
            <a:r>
              <a:rPr lang="en-AU" baseline="0" dirty="0" smtClean="0"/>
              <a:t>After evaporation, we typically end up with … atoms in each spin state at a temperature of … at </a:t>
            </a:r>
            <a:r>
              <a:rPr lang="en-AU" baseline="0" dirty="0" err="1" smtClean="0"/>
              <a:t>unitarity</a:t>
            </a:r>
            <a:endParaRPr lang="en-AU" baseline="0" dirty="0" smtClean="0"/>
          </a:p>
          <a:p>
            <a:r>
              <a:rPr lang="en-AU" baseline="0" dirty="0" smtClean="0"/>
              <a:t>-From here we can ramp the magnetic field to access different interactions via the broad FR at 834 G. 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91AC2-81D9-6147-B84A-AFC57AE81EEF}" type="slidenum">
              <a:rPr lang="en-US"/>
              <a:pPr/>
              <a:t>20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-The</a:t>
            </a:r>
            <a:r>
              <a:rPr lang="en-AU" baseline="0" dirty="0" smtClean="0"/>
              <a:t> starting point for our experiments is a balanced mixture of Li-6 atoms, </a:t>
            </a:r>
            <a:r>
              <a:rPr lang="en-AU" baseline="0" dirty="0" err="1" smtClean="0"/>
              <a:t>evaporatively</a:t>
            </a:r>
            <a:r>
              <a:rPr lang="en-AU" baseline="0" dirty="0" smtClean="0"/>
              <a:t> cooled in an optical dipole trap</a:t>
            </a:r>
          </a:p>
          <a:p>
            <a:r>
              <a:rPr lang="en-AU" baseline="0" dirty="0" smtClean="0"/>
              <a:t>-We use a crossed beam dipole trap with two independently controlled trapping lasers which allows us to vary the harmonic confinement frequencies over a wide range</a:t>
            </a:r>
          </a:p>
          <a:p>
            <a:r>
              <a:rPr lang="en-AU" dirty="0" smtClean="0"/>
              <a:t>-</a:t>
            </a:r>
            <a:r>
              <a:rPr lang="en-AU" baseline="0" dirty="0" smtClean="0"/>
              <a:t>After evaporation, we typically end up with … atoms in each spin state at a temperature of … at </a:t>
            </a:r>
            <a:r>
              <a:rPr lang="en-AU" baseline="0" dirty="0" err="1" smtClean="0"/>
              <a:t>unitarity</a:t>
            </a:r>
            <a:endParaRPr lang="en-AU" baseline="0" dirty="0" smtClean="0"/>
          </a:p>
          <a:p>
            <a:r>
              <a:rPr lang="en-AU" baseline="0" dirty="0" smtClean="0"/>
              <a:t>-From here we can ramp the magnetic field to access different interactions via the broad FR at 834 G. 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1A0F2-F554-3241-B2B9-E618350DC2EF}" type="slidenum">
              <a:rPr lang="en-US"/>
              <a:pPr/>
              <a:t>21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91AC2-81D9-6147-B84A-AFC57AE81EEF}" type="slidenum">
              <a:rPr lang="en-US"/>
              <a:pPr/>
              <a:t>22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-The</a:t>
            </a:r>
            <a:r>
              <a:rPr lang="en-AU" baseline="0" dirty="0" smtClean="0"/>
              <a:t> starting point for our experiments is a balanced mixture of Li-6 atoms, </a:t>
            </a:r>
            <a:r>
              <a:rPr lang="en-AU" baseline="0" dirty="0" err="1" smtClean="0"/>
              <a:t>evaporatively</a:t>
            </a:r>
            <a:r>
              <a:rPr lang="en-AU" baseline="0" dirty="0" smtClean="0"/>
              <a:t> cooled in an optical dipole trap</a:t>
            </a:r>
          </a:p>
          <a:p>
            <a:r>
              <a:rPr lang="en-AU" baseline="0" dirty="0" smtClean="0"/>
              <a:t>-We use a crossed beam dipole trap with two independently controlled trapping lasers which allows us to vary the harmonic confinement frequencies over a wide range</a:t>
            </a:r>
          </a:p>
          <a:p>
            <a:r>
              <a:rPr lang="en-AU" dirty="0" smtClean="0"/>
              <a:t>-</a:t>
            </a:r>
            <a:r>
              <a:rPr lang="en-AU" baseline="0" dirty="0" smtClean="0"/>
              <a:t>After evaporation, we typically end up with … atoms in each spin state at a temperature of … at </a:t>
            </a:r>
            <a:r>
              <a:rPr lang="en-AU" baseline="0" dirty="0" err="1" smtClean="0"/>
              <a:t>unitarity</a:t>
            </a:r>
            <a:endParaRPr lang="en-AU" baseline="0" dirty="0" smtClean="0"/>
          </a:p>
          <a:p>
            <a:r>
              <a:rPr lang="en-AU" baseline="0" dirty="0" smtClean="0"/>
              <a:t>-From here we can ramp the magnetic field to access different interactions via the broad FR at 834 G. 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91AC2-81D9-6147-B84A-AFC57AE81EEF}" type="slidenum">
              <a:rPr lang="en-US"/>
              <a:pPr/>
              <a:t>23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-The</a:t>
            </a:r>
            <a:r>
              <a:rPr lang="en-AU" baseline="0" dirty="0" smtClean="0"/>
              <a:t> starting point for our experiments is a balanced mixture of Li-6 atoms, </a:t>
            </a:r>
            <a:r>
              <a:rPr lang="en-AU" baseline="0" dirty="0" err="1" smtClean="0"/>
              <a:t>evaporatively</a:t>
            </a:r>
            <a:r>
              <a:rPr lang="en-AU" baseline="0" dirty="0" smtClean="0"/>
              <a:t> cooled in an optical dipole trap</a:t>
            </a:r>
          </a:p>
          <a:p>
            <a:r>
              <a:rPr lang="en-AU" baseline="0" dirty="0" smtClean="0"/>
              <a:t>-We use a crossed beam dipole trap with two independently controlled trapping lasers which allows us to vary the harmonic confinement frequencies over a wide range</a:t>
            </a:r>
          </a:p>
          <a:p>
            <a:r>
              <a:rPr lang="en-AU" dirty="0" smtClean="0"/>
              <a:t>-</a:t>
            </a:r>
            <a:r>
              <a:rPr lang="en-AU" baseline="0" dirty="0" smtClean="0"/>
              <a:t>After evaporation, we typically end up with … atoms in each spin state at a temperature of … at </a:t>
            </a:r>
            <a:r>
              <a:rPr lang="en-AU" baseline="0" dirty="0" err="1" smtClean="0"/>
              <a:t>unitarity</a:t>
            </a:r>
            <a:endParaRPr lang="en-AU" baseline="0" dirty="0" smtClean="0"/>
          </a:p>
          <a:p>
            <a:r>
              <a:rPr lang="en-AU" baseline="0" dirty="0" smtClean="0"/>
              <a:t>-From here we can ramp the magnetic field to access different interactions via the broad FR at 834 G. 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DD2BC-107F-A745-B9C6-C61AE97C2160}" type="slidenum">
              <a:rPr lang="en-US"/>
              <a:pPr/>
              <a:t>24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 Bragg scattering is achieved</a:t>
            </a:r>
            <a:r>
              <a:rPr lang="en-AU" baseline="0" dirty="0" smtClean="0"/>
              <a:t> by …</a:t>
            </a:r>
            <a:endParaRPr lang="en-A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2A4A5-00EF-BC41-8F06-9895737922B9}" type="slidenum">
              <a:rPr lang="en-US"/>
              <a:pPr/>
              <a:t>25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E65B3-64C5-A447-A5A9-C41AF7B7D533}" type="slidenum">
              <a:rPr lang="en-US"/>
              <a:pPr/>
              <a:t>8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AU" dirty="0" err="1" smtClean="0"/>
              <a:t>Ultra</a:t>
            </a:r>
            <a:r>
              <a:rPr lang="en-AU" baseline="0" dirty="0" err="1" smtClean="0"/>
              <a:t>cold</a:t>
            </a:r>
            <a:r>
              <a:rPr lang="en-AU" baseline="0" dirty="0" smtClean="0"/>
              <a:t> Fermi gases in the BEC-BCS crossover are an excellent system to study aspects of universal behaviours</a:t>
            </a:r>
          </a:p>
          <a:p>
            <a:pPr>
              <a:buFontTx/>
              <a:buChar char="-"/>
            </a:pPr>
            <a:r>
              <a:rPr lang="en-AU" baseline="0" dirty="0" smtClean="0"/>
              <a:t>This picture shows the phase diagram of the </a:t>
            </a:r>
            <a:r>
              <a:rPr lang="en-AU" baseline="0" dirty="0" err="1" smtClean="0"/>
              <a:t>bec-bcs</a:t>
            </a:r>
            <a:r>
              <a:rPr lang="en-AU" baseline="0" dirty="0" smtClean="0"/>
              <a:t> crossover</a:t>
            </a:r>
          </a:p>
          <a:p>
            <a:pPr>
              <a:buFontTx/>
              <a:buChar char="-"/>
            </a:pPr>
            <a:r>
              <a:rPr lang="en-AU" baseline="0" dirty="0" smtClean="0"/>
              <a:t> we can see that both pairing and </a:t>
            </a:r>
            <a:r>
              <a:rPr lang="en-AU" baseline="0" dirty="0" err="1" smtClean="0"/>
              <a:t>superfluidity</a:t>
            </a:r>
            <a:r>
              <a:rPr lang="en-AU" baseline="0" dirty="0" smtClean="0"/>
              <a:t> have a non-trivial dependence on the temperature and nature of the interactions</a:t>
            </a:r>
          </a:p>
          <a:p>
            <a:pPr>
              <a:buFontTx/>
              <a:buChar char="-"/>
            </a:pPr>
            <a:r>
              <a:rPr lang="en-AU" baseline="0" dirty="0" smtClean="0"/>
              <a:t> The green region, highlighted here, is the region in which universal behaviours occur and is particularly difficult to treat theoretically, due to the lack of a small interaction parameter which means the usual </a:t>
            </a:r>
            <a:r>
              <a:rPr lang="en-AU" baseline="0" dirty="0" err="1" smtClean="0"/>
              <a:t>perturbative</a:t>
            </a:r>
            <a:r>
              <a:rPr lang="en-AU" baseline="0" dirty="0" smtClean="0"/>
              <a:t> theoretical approaches cannot be used</a:t>
            </a:r>
          </a:p>
          <a:p>
            <a:pPr>
              <a:buFontTx/>
              <a:buChar char="-"/>
            </a:pPr>
            <a:endParaRPr lang="en-A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2A4A5-00EF-BC41-8F06-9895737922B9}" type="slidenum">
              <a:rPr lang="en-US"/>
              <a:pPr/>
              <a:t>26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1A0F2-F554-3241-B2B9-E618350DC2EF}" type="slidenum">
              <a:rPr lang="en-US"/>
              <a:pPr/>
              <a:t>27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AU" dirty="0" smtClean="0"/>
              <a:t> In 2005 </a:t>
            </a:r>
            <a:r>
              <a:rPr lang="en-AU" dirty="0" err="1" smtClean="0"/>
              <a:t>Shina</a:t>
            </a:r>
            <a:r>
              <a:rPr lang="en-AU" baseline="0" dirty="0" smtClean="0"/>
              <a:t> Tan made some dramatic progress by deriving several exact relations to describe these Fermi systems in the BEC-BCS crossover,</a:t>
            </a:r>
          </a:p>
          <a:p>
            <a:pPr>
              <a:buFontTx/>
              <a:buChar char="-"/>
            </a:pPr>
            <a:r>
              <a:rPr lang="en-AU" baseline="0" dirty="0" smtClean="0"/>
              <a:t> Tan used the result that the range of the interaction potential r_0 is always small and from this was able to show a number of relations linking bulk properties of the system to microscopic parameter, known as the contact.</a:t>
            </a:r>
          </a:p>
          <a:p>
            <a:pPr>
              <a:buFontTx/>
              <a:buChar char="-"/>
            </a:pPr>
            <a:r>
              <a:rPr lang="en-AU" baseline="0" dirty="0" smtClean="0"/>
              <a:t> Tan’s results have broad applicability across the BEC-BCS crossover, they apply to SF/normal, Few/many</a:t>
            </a:r>
          </a:p>
          <a:p>
            <a:pPr>
              <a:buFontTx/>
              <a:buChar char="-"/>
            </a:pPr>
            <a:r>
              <a:rPr lang="en-AU" baseline="0" dirty="0" smtClean="0"/>
              <a:t> There have been a number of related studies both theoretical and expt., in particular the first measurements of the contact and the verification of 2 of Tan’s universal laws.</a:t>
            </a:r>
          </a:p>
          <a:p>
            <a:pPr>
              <a:buFontTx/>
              <a:buChar char="-"/>
            </a:pPr>
            <a:endParaRPr lang="en-A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1A0F2-F554-3241-B2B9-E618350DC2EF}" type="slidenum">
              <a:rPr lang="en-US"/>
              <a:pPr/>
              <a:t>28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AU" baseline="0" dirty="0" smtClean="0"/>
              <a:t>As mentioned earlier, Tan’s relations invoke a microscopic quantity known as the contact</a:t>
            </a:r>
          </a:p>
          <a:p>
            <a:pPr>
              <a:buFontTx/>
              <a:buChar char="-"/>
            </a:pPr>
            <a:r>
              <a:rPr lang="en-AU" baseline="0" dirty="0" smtClean="0"/>
              <a:t> Contact measures the probability of finding two spin up/spin down Fermions close enough to </a:t>
            </a:r>
            <a:r>
              <a:rPr lang="en-AU" baseline="0" dirty="0" err="1" smtClean="0"/>
              <a:t>eachother</a:t>
            </a:r>
            <a:r>
              <a:rPr lang="en-AU" baseline="0" dirty="0" smtClean="0"/>
              <a:t> to interact, as U® is short range, even though a is large, the particles must be very close to experience a shift in their energy</a:t>
            </a:r>
          </a:p>
          <a:p>
            <a:pPr>
              <a:buFontTx/>
              <a:buChar char="-"/>
            </a:pPr>
            <a:r>
              <a:rPr lang="en-AU" baseline="0" dirty="0" smtClean="0"/>
              <a:t> The idea of contact is shown in this figure …</a:t>
            </a:r>
          </a:p>
          <a:p>
            <a:pPr>
              <a:buFontTx/>
              <a:buChar char="-"/>
            </a:pPr>
            <a:r>
              <a:rPr lang="en-AU" baseline="0" dirty="0" smtClean="0"/>
              <a:t> Contact depends on – the relative temperature and the dimensionless interaction strength.</a:t>
            </a:r>
            <a:endParaRPr lang="en-A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1A0F2-F554-3241-B2B9-E618350DC2EF}" type="slidenum">
              <a:rPr lang="en-US"/>
              <a:pPr/>
              <a:t>29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AU" dirty="0" smtClean="0"/>
              <a:t> Here, we are focussing</a:t>
            </a:r>
            <a:r>
              <a:rPr lang="en-AU" baseline="0" dirty="0" smtClean="0"/>
              <a:t> on a new exact relation which arises directly from Tan’s laws</a:t>
            </a:r>
          </a:p>
          <a:p>
            <a:pPr>
              <a:buFontTx/>
              <a:buChar char="-"/>
            </a:pPr>
            <a:r>
              <a:rPr lang="en-AU" baseline="0" dirty="0" smtClean="0"/>
              <a:t> Tan showed that the up/down pair correlation function is given by this which is directly proportional to the contact</a:t>
            </a:r>
          </a:p>
          <a:p>
            <a:pPr>
              <a:buFontTx/>
              <a:buChar char="-"/>
            </a:pPr>
            <a:r>
              <a:rPr lang="en-AU" baseline="0" dirty="0" smtClean="0"/>
              <a:t> While correlation functions are difficult to measure directly in </a:t>
            </a:r>
            <a:r>
              <a:rPr lang="en-AU" baseline="0" dirty="0" err="1" smtClean="0"/>
              <a:t>ultracold</a:t>
            </a:r>
            <a:r>
              <a:rPr lang="en-AU" baseline="0" dirty="0" smtClean="0"/>
              <a:t> gases, we can also consider related quantities such as the static structure factor</a:t>
            </a:r>
            <a:endParaRPr lang="en-A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1A0F2-F554-3241-B2B9-E618350DC2EF}" type="slidenum">
              <a:rPr lang="en-US"/>
              <a:pPr/>
              <a:t>30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AU" dirty="0" smtClean="0"/>
              <a:t>The Fourier</a:t>
            </a:r>
            <a:r>
              <a:rPr lang="en-AU" baseline="0" dirty="0" smtClean="0"/>
              <a:t> transform of Tan’s pairing relation gives the following for </a:t>
            </a:r>
            <a:r>
              <a:rPr lang="en-AU" baseline="0" dirty="0" err="1" smtClean="0"/>
              <a:t>S_up</a:t>
            </a:r>
            <a:r>
              <a:rPr lang="en-AU" baseline="0" dirty="0" smtClean="0"/>
              <a:t>/down (</a:t>
            </a:r>
            <a:r>
              <a:rPr lang="en-AU" baseline="0" dirty="0" err="1" smtClean="0"/>
              <a:t>k</a:t>
            </a:r>
            <a:r>
              <a:rPr lang="en-AU" baseline="0" dirty="0" smtClean="0"/>
              <a:t>)</a:t>
            </a:r>
          </a:p>
          <a:p>
            <a:pPr>
              <a:buFontTx/>
              <a:buChar char="-"/>
            </a:pPr>
            <a:r>
              <a:rPr lang="en-AU" baseline="0" dirty="0" smtClean="0"/>
              <a:t>This has a simple analytic dependence on the relative probe momentum, and the dimensionless interaction strength</a:t>
            </a:r>
          </a:p>
          <a:p>
            <a:pPr>
              <a:buFontTx/>
              <a:buChar char="-"/>
            </a:pPr>
            <a:r>
              <a:rPr lang="en-AU" baseline="0" dirty="0" smtClean="0"/>
              <a:t>The total structure factor can be measured experimentally using Bragg spectroscopy </a:t>
            </a:r>
          </a:p>
          <a:p>
            <a:pPr>
              <a:buFontTx/>
              <a:buChar char="-"/>
            </a:pPr>
            <a:r>
              <a:rPr lang="en-AU" baseline="0" dirty="0" smtClean="0"/>
              <a:t>In an unpolarised strongly interacting Fermi gas this consists of two contributions, one due to correlations between particles in the same state, and the other due to up/down correlations.</a:t>
            </a:r>
          </a:p>
          <a:p>
            <a:pPr>
              <a:buFontTx/>
              <a:buChar char="-"/>
            </a:pPr>
            <a:r>
              <a:rPr lang="en-AU" baseline="0" dirty="0" smtClean="0"/>
              <a:t>For the range of </a:t>
            </a:r>
            <a:r>
              <a:rPr lang="en-AU" baseline="0" dirty="0" err="1" smtClean="0"/>
              <a:t>momenta</a:t>
            </a:r>
            <a:r>
              <a:rPr lang="en-AU" baseline="0" dirty="0" smtClean="0"/>
              <a:t> we consider, Sup up is essentially one as we are scattering to unoccupied states so </a:t>
            </a:r>
            <a:r>
              <a:rPr lang="en-AU" baseline="0" dirty="0" err="1" smtClean="0"/>
              <a:t>Supup</a:t>
            </a:r>
            <a:r>
              <a:rPr lang="en-AU" baseline="0" dirty="0" smtClean="0"/>
              <a:t> approaches its uncorrelated value of one</a:t>
            </a:r>
            <a:endParaRPr lang="en-A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1A0F2-F554-3241-B2B9-E618350DC2EF}" type="slidenum">
              <a:rPr lang="en-US"/>
              <a:pPr/>
              <a:t>31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1A0F2-F554-3241-B2B9-E618350DC2EF}" type="slidenum">
              <a:rPr lang="en-US"/>
              <a:pPr/>
              <a:t>32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1A0F2-F554-3241-B2B9-E618350DC2EF}" type="slidenum">
              <a:rPr lang="en-US"/>
              <a:pPr/>
              <a:t>33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1A0F2-F554-3241-B2B9-E618350DC2EF}" type="slidenum">
              <a:rPr lang="en-US"/>
              <a:pPr/>
              <a:t>34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1A0F2-F554-3241-B2B9-E618350DC2EF}" type="slidenum">
              <a:rPr lang="en-US"/>
              <a:pPr/>
              <a:t>35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91AC2-81D9-6147-B84A-AFC57AE81EEF}" type="slidenum">
              <a:rPr lang="en-US"/>
              <a:pPr/>
              <a:t>9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-The</a:t>
            </a:r>
            <a:r>
              <a:rPr lang="en-AU" baseline="0" dirty="0" smtClean="0"/>
              <a:t> starting point for our experiments is a balanced mixture of Li-6 atoms, </a:t>
            </a:r>
            <a:r>
              <a:rPr lang="en-AU" baseline="0" dirty="0" err="1" smtClean="0"/>
              <a:t>evaporatively</a:t>
            </a:r>
            <a:r>
              <a:rPr lang="en-AU" baseline="0" dirty="0" smtClean="0"/>
              <a:t> cooled in an optical dipole trap</a:t>
            </a:r>
          </a:p>
          <a:p>
            <a:r>
              <a:rPr lang="en-AU" baseline="0" dirty="0" smtClean="0"/>
              <a:t>-We use a crossed beam dipole trap with two independently controlled trapping lasers which allows us to vary the harmonic confinement frequencies over a wide range</a:t>
            </a:r>
          </a:p>
          <a:p>
            <a:r>
              <a:rPr lang="en-AU" dirty="0" smtClean="0"/>
              <a:t>-</a:t>
            </a:r>
            <a:r>
              <a:rPr lang="en-AU" baseline="0" dirty="0" smtClean="0"/>
              <a:t>After evaporation, we typically end up with … atoms in each spin state at a temperature of … at </a:t>
            </a:r>
            <a:r>
              <a:rPr lang="en-AU" baseline="0" dirty="0" err="1" smtClean="0"/>
              <a:t>unitarity</a:t>
            </a:r>
            <a:endParaRPr lang="en-AU" baseline="0" dirty="0" smtClean="0"/>
          </a:p>
          <a:p>
            <a:r>
              <a:rPr lang="en-AU" baseline="0" dirty="0" smtClean="0"/>
              <a:t>-From here we can ramp the magnetic field to access different interactions via the broad FR at 834 G. 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1A0F2-F554-3241-B2B9-E618350DC2EF}" type="slidenum">
              <a:rPr lang="en-US"/>
              <a:pPr/>
              <a:t>36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854CA-FBF7-AF41-9D9A-0BCA5A37528E}" type="slidenum">
              <a:rPr lang="en-US"/>
              <a:pPr/>
              <a:t>37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91AC2-81D9-6147-B84A-AFC57AE81EEF}" type="slidenum">
              <a:rPr lang="en-US"/>
              <a:pPr/>
              <a:t>10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-The</a:t>
            </a:r>
            <a:r>
              <a:rPr lang="en-AU" baseline="0" dirty="0" smtClean="0"/>
              <a:t> starting point for our experiments is a balanced mixture of Li-6 atoms, </a:t>
            </a:r>
            <a:r>
              <a:rPr lang="en-AU" baseline="0" dirty="0" err="1" smtClean="0"/>
              <a:t>evaporatively</a:t>
            </a:r>
            <a:r>
              <a:rPr lang="en-AU" baseline="0" dirty="0" smtClean="0"/>
              <a:t> cooled in an optical dipole trap</a:t>
            </a:r>
          </a:p>
          <a:p>
            <a:r>
              <a:rPr lang="en-AU" baseline="0" dirty="0" smtClean="0"/>
              <a:t>-We use a crossed beam dipole trap with two independently controlled trapping lasers which allows us to vary the harmonic confinement frequencies over a wide range</a:t>
            </a:r>
          </a:p>
          <a:p>
            <a:r>
              <a:rPr lang="en-AU" dirty="0" smtClean="0"/>
              <a:t>-</a:t>
            </a:r>
            <a:r>
              <a:rPr lang="en-AU" baseline="0" dirty="0" smtClean="0"/>
              <a:t>After evaporation, we typically end up with … atoms in each spin state at a temperature of … at </a:t>
            </a:r>
            <a:r>
              <a:rPr lang="en-AU" baseline="0" dirty="0" err="1" smtClean="0"/>
              <a:t>unitarity</a:t>
            </a:r>
            <a:endParaRPr lang="en-AU" baseline="0" dirty="0" smtClean="0"/>
          </a:p>
          <a:p>
            <a:r>
              <a:rPr lang="en-AU" baseline="0" dirty="0" smtClean="0"/>
              <a:t>-From here we can ramp the magnetic field to access different interactions via the broad FR at 834 G. 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0BB73-8958-6C46-AD30-DA7AE909EE23}" type="slidenum">
              <a:rPr lang="en-US"/>
              <a:pPr/>
              <a:t>11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91AC2-81D9-6147-B84A-AFC57AE81EEF}" type="slidenum">
              <a:rPr lang="en-US"/>
              <a:pPr/>
              <a:t>12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-The</a:t>
            </a:r>
            <a:r>
              <a:rPr lang="en-AU" baseline="0" dirty="0" smtClean="0"/>
              <a:t> starting point for our experiments is a balanced mixture of Li-6 atoms, </a:t>
            </a:r>
            <a:r>
              <a:rPr lang="en-AU" baseline="0" dirty="0" err="1" smtClean="0"/>
              <a:t>evaporatively</a:t>
            </a:r>
            <a:r>
              <a:rPr lang="en-AU" baseline="0" dirty="0" smtClean="0"/>
              <a:t> cooled in an optical dipole trap</a:t>
            </a:r>
          </a:p>
          <a:p>
            <a:r>
              <a:rPr lang="en-AU" baseline="0" dirty="0" smtClean="0"/>
              <a:t>-We use a crossed beam dipole trap with two independently controlled trapping lasers which allows us to vary the harmonic confinement frequencies over a wide range</a:t>
            </a:r>
          </a:p>
          <a:p>
            <a:r>
              <a:rPr lang="en-AU" dirty="0" smtClean="0"/>
              <a:t>-</a:t>
            </a:r>
            <a:r>
              <a:rPr lang="en-AU" baseline="0" dirty="0" smtClean="0"/>
              <a:t>After evaporation, we typically end up with … atoms in each spin state at a temperature of … at </a:t>
            </a:r>
            <a:r>
              <a:rPr lang="en-AU" baseline="0" dirty="0" err="1" smtClean="0"/>
              <a:t>unitarity</a:t>
            </a:r>
            <a:endParaRPr lang="en-AU" baseline="0" dirty="0" smtClean="0"/>
          </a:p>
          <a:p>
            <a:r>
              <a:rPr lang="en-AU" baseline="0" dirty="0" smtClean="0"/>
              <a:t>-From here we can ramp the magnetic field to access different interactions via the broad FR at 834 G. 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91AC2-81D9-6147-B84A-AFC57AE81EEF}" type="slidenum">
              <a:rPr lang="en-US"/>
              <a:pPr/>
              <a:t>13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-The</a:t>
            </a:r>
            <a:r>
              <a:rPr lang="en-AU" baseline="0" dirty="0" smtClean="0"/>
              <a:t> starting point for our experiments is a balanced mixture of Li-6 atoms, </a:t>
            </a:r>
            <a:r>
              <a:rPr lang="en-AU" baseline="0" dirty="0" err="1" smtClean="0"/>
              <a:t>evaporatively</a:t>
            </a:r>
            <a:r>
              <a:rPr lang="en-AU" baseline="0" dirty="0" smtClean="0"/>
              <a:t> cooled in an optical dipole trap</a:t>
            </a:r>
          </a:p>
          <a:p>
            <a:r>
              <a:rPr lang="en-AU" baseline="0" dirty="0" smtClean="0"/>
              <a:t>-We use a crossed beam dipole trap with two independently controlled trapping lasers which allows us to vary the harmonic confinement frequencies over a wide range</a:t>
            </a:r>
          </a:p>
          <a:p>
            <a:r>
              <a:rPr lang="en-AU" dirty="0" smtClean="0"/>
              <a:t>-</a:t>
            </a:r>
            <a:r>
              <a:rPr lang="en-AU" baseline="0" dirty="0" smtClean="0"/>
              <a:t>After evaporation, we typically end up with … atoms in each spin state at a temperature of … at </a:t>
            </a:r>
            <a:r>
              <a:rPr lang="en-AU" baseline="0" dirty="0" err="1" smtClean="0"/>
              <a:t>unitarity</a:t>
            </a:r>
            <a:endParaRPr lang="en-AU" baseline="0" dirty="0" smtClean="0"/>
          </a:p>
          <a:p>
            <a:r>
              <a:rPr lang="en-AU" baseline="0" dirty="0" smtClean="0"/>
              <a:t>-From here we can ramp the magnetic field to access different interactions via the broad FR at 834 G. 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91AC2-81D9-6147-B84A-AFC57AE81EEF}" type="slidenum">
              <a:rPr lang="en-US"/>
              <a:pPr/>
              <a:t>14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-The</a:t>
            </a:r>
            <a:r>
              <a:rPr lang="en-AU" baseline="0" dirty="0" smtClean="0"/>
              <a:t> starting point for our experiments is a balanced mixture of Li-6 atoms, </a:t>
            </a:r>
            <a:r>
              <a:rPr lang="en-AU" baseline="0" dirty="0" err="1" smtClean="0"/>
              <a:t>evaporatively</a:t>
            </a:r>
            <a:r>
              <a:rPr lang="en-AU" baseline="0" dirty="0" smtClean="0"/>
              <a:t> cooled in an optical dipole trap</a:t>
            </a:r>
          </a:p>
          <a:p>
            <a:r>
              <a:rPr lang="en-AU" baseline="0" dirty="0" smtClean="0"/>
              <a:t>-We use a crossed beam dipole trap with two independently controlled trapping lasers which allows us to vary the harmonic confinement frequencies over a wide range</a:t>
            </a:r>
          </a:p>
          <a:p>
            <a:r>
              <a:rPr lang="en-AU" dirty="0" smtClean="0"/>
              <a:t>-</a:t>
            </a:r>
            <a:r>
              <a:rPr lang="en-AU" baseline="0" dirty="0" smtClean="0"/>
              <a:t>After evaporation, we typically end up with … atoms in each spin state at a temperature of … at </a:t>
            </a:r>
            <a:r>
              <a:rPr lang="en-AU" baseline="0" dirty="0" err="1" smtClean="0"/>
              <a:t>unitarity</a:t>
            </a:r>
            <a:endParaRPr lang="en-AU" baseline="0" dirty="0" smtClean="0"/>
          </a:p>
          <a:p>
            <a:r>
              <a:rPr lang="en-AU" baseline="0" dirty="0" smtClean="0"/>
              <a:t>-From here we can ramp the magnetic field to access different interactions via the broad FR at 834 G. 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91AC2-81D9-6147-B84A-AFC57AE81EEF}" type="slidenum">
              <a:rPr lang="en-US"/>
              <a:pPr/>
              <a:t>15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-The</a:t>
            </a:r>
            <a:r>
              <a:rPr lang="en-AU" baseline="0" dirty="0" smtClean="0"/>
              <a:t> starting point for our experiments is a balanced mixture of Li-6 atoms, </a:t>
            </a:r>
            <a:r>
              <a:rPr lang="en-AU" baseline="0" dirty="0" err="1" smtClean="0"/>
              <a:t>evaporatively</a:t>
            </a:r>
            <a:r>
              <a:rPr lang="en-AU" baseline="0" dirty="0" smtClean="0"/>
              <a:t> cooled in an optical dipole trap</a:t>
            </a:r>
          </a:p>
          <a:p>
            <a:r>
              <a:rPr lang="en-AU" baseline="0" dirty="0" smtClean="0"/>
              <a:t>-We use a crossed beam dipole trap with two independently controlled trapping lasers which allows us to vary the harmonic confinement frequencies over a wide range</a:t>
            </a:r>
          </a:p>
          <a:p>
            <a:r>
              <a:rPr lang="en-AU" dirty="0" smtClean="0"/>
              <a:t>-</a:t>
            </a:r>
            <a:r>
              <a:rPr lang="en-AU" baseline="0" dirty="0" smtClean="0"/>
              <a:t>After evaporation, we typically end up with … atoms in each spin state at a temperature of … at </a:t>
            </a:r>
            <a:r>
              <a:rPr lang="en-AU" baseline="0" dirty="0" err="1" smtClean="0"/>
              <a:t>unitarity</a:t>
            </a:r>
            <a:endParaRPr lang="en-AU" baseline="0" dirty="0" smtClean="0"/>
          </a:p>
          <a:p>
            <a:r>
              <a:rPr lang="en-AU" baseline="0" dirty="0" smtClean="0"/>
              <a:t>-From here we can ramp the magnetic field to access different interactions via the broad FR at 834 G. </a:t>
            </a:r>
            <a:endParaRPr lang="en-A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BE7A419-586D-6E4F-B696-F7412BAFBE32}" type="datetime1">
              <a:rPr lang="en-US"/>
              <a:pPr/>
              <a:t>7/29/11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E22C82A-8241-8C4D-8817-850E31B4A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C3158E-3FFC-2541-91B3-70B438C1B130}" type="datetime1">
              <a:rPr lang="en-US"/>
              <a:pPr/>
              <a:t>7/29/11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71EF18F-AEDD-5B49-84DA-13FC380A8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66A23D-D893-D948-8FE6-C44F815DCA96}" type="datetime1">
              <a:rPr lang="en-US"/>
              <a:pPr/>
              <a:t>7/29/11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16DA19-9CF7-E940-8B08-C06F6A75C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710B63D-5C79-094D-94C4-EAEAE7622CF3}" type="datetime1">
              <a:rPr lang="en-US"/>
              <a:pPr/>
              <a:t>7/29/11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576EC2-D529-9D4B-83EF-28EB42902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5A4B55-D7FF-2A41-B6FB-7320F331570D}" type="datetime1">
              <a:rPr lang="en-US"/>
              <a:pPr/>
              <a:t>7/29/11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971524-3B62-834E-BC6D-9D3E13313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DCADB3-4907-A548-BC7B-419386F5D4DA}" type="datetime1">
              <a:rPr lang="en-US"/>
              <a:pPr/>
              <a:t>7/29/11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E8527F-834E-0A40-9E42-D123AFC6C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2E618F-44D6-9047-BF92-2B6A3F8DD38A}" type="datetime1">
              <a:rPr lang="en-US"/>
              <a:pPr/>
              <a:t>7/29/11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60DF786-6733-AC40-8BBA-9BFB15327C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6C23CE-8874-D843-92CE-E2CDE2659F7F}" type="datetime1">
              <a:rPr lang="en-US"/>
              <a:pPr/>
              <a:t>7/29/11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C98634-B0BD-664E-81D0-25F7D600A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6E1E7B-5437-3B43-9A16-89332254E4FF}" type="datetime1">
              <a:rPr lang="en-US"/>
              <a:pPr/>
              <a:t>7/29/11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32F538-B3C1-A94F-B52C-244FA1FDE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87F983-3EB3-FF49-B73D-F8476ED31D86}" type="datetime1">
              <a:rPr lang="en-US"/>
              <a:pPr/>
              <a:t>7/29/11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DFA15F-078D-A54D-BA09-3D088C4DC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7D645A-3A19-2740-AAC5-F335221D9197}" type="datetime1">
              <a:rPr lang="en-US"/>
              <a:pPr/>
              <a:t>7/29/11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D251AB-7DA5-1240-BCB3-35CA6272B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</a:defRPr>
            </a:lvl1pPr>
          </a:lstStyle>
          <a:p>
            <a:fld id="{85E292CA-364D-C24B-85D2-F320D6900E71}" type="datetime1">
              <a:rPr lang="en-US"/>
              <a:pPr/>
              <a:t>7/29/11</a:t>
            </a:fld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</a:defRPr>
            </a:lvl1pPr>
          </a:lstStyle>
          <a:p>
            <a:fld id="{0315A7FC-A10C-AC42-BCA8-BD5E21226B22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  <a:ea typeface="ヒラギノ角ゴ Pro W3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  <a:ea typeface="ヒラギノ角ゴ Pro W3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  <a:ea typeface="ヒラギノ角ゴ Pro W3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df"/><Relationship Id="rId13" Type="http://schemas.openxmlformats.org/officeDocument/2006/relationships/image" Target="../media/image2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df"/><Relationship Id="rId9" Type="http://schemas.openxmlformats.org/officeDocument/2006/relationships/image" Target="../media/image16.png"/><Relationship Id="rId10" Type="http://schemas.openxmlformats.org/officeDocument/2006/relationships/image" Target="../media/image17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df"/><Relationship Id="rId9" Type="http://schemas.openxmlformats.org/officeDocument/2006/relationships/image" Target="../media/image16.png"/><Relationship Id="rId10" Type="http://schemas.openxmlformats.org/officeDocument/2006/relationships/image" Target="../media/image17.pdf"/><Relationship Id="rId11" Type="http://schemas.openxmlformats.org/officeDocument/2006/relationships/image" Target="../media/image18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jpeg"/><Relationship Id="rId5" Type="http://schemas.openxmlformats.org/officeDocument/2006/relationships/image" Target="../media/image2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jpeg"/><Relationship Id="rId5" Type="http://schemas.openxmlformats.org/officeDocument/2006/relationships/image" Target="../media/image2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.jpeg"/><Relationship Id="rId5" Type="http://schemas.openxmlformats.org/officeDocument/2006/relationships/image" Target="../media/image2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jpeg"/><Relationship Id="rId5" Type="http://schemas.openxmlformats.org/officeDocument/2006/relationships/image" Target="../media/image30.tif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.jpeg"/><Relationship Id="rId5" Type="http://schemas.openxmlformats.org/officeDocument/2006/relationships/image" Target="../media/image31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.jpeg"/><Relationship Id="rId5" Type="http://schemas.openxmlformats.org/officeDocument/2006/relationships/image" Target="../media/image35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.jpeg"/><Relationship Id="rId5" Type="http://schemas.openxmlformats.org/officeDocument/2006/relationships/image" Target="../media/image36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df"/><Relationship Id="rId13" Type="http://schemas.openxmlformats.org/officeDocument/2006/relationships/image" Target="../media/image45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.jpeg"/><Relationship Id="rId5" Type="http://schemas.openxmlformats.org/officeDocument/2006/relationships/image" Target="../media/image37.wmf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pdf"/><Relationship Id="rId9" Type="http://schemas.openxmlformats.org/officeDocument/2006/relationships/image" Target="../media/image41.png"/><Relationship Id="rId10" Type="http://schemas.openxmlformats.org/officeDocument/2006/relationships/image" Target="../media/image42.pd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6.wmf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6" Type="http://schemas.openxmlformats.org/officeDocument/2006/relationships/image" Target="../media/image50.pdf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2.pdf"/><Relationship Id="rId5" Type="http://schemas.openxmlformats.org/officeDocument/2006/relationships/image" Target="../media/image53.png"/><Relationship Id="rId6" Type="http://schemas.openxmlformats.org/officeDocument/2006/relationships/image" Target="../media/image54.pdf"/><Relationship Id="rId7" Type="http://schemas.openxmlformats.org/officeDocument/2006/relationships/image" Target="../media/image55.png"/><Relationship Id="rId8" Type="http://schemas.openxmlformats.org/officeDocument/2006/relationships/image" Target="../media/image56.pdf"/><Relationship Id="rId9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eg"/><Relationship Id="rId4" Type="http://schemas.openxmlformats.org/officeDocument/2006/relationships/image" Target="../media/image58.pdf"/><Relationship Id="rId5" Type="http://schemas.openxmlformats.org/officeDocument/2006/relationships/image" Target="../media/image59.png"/><Relationship Id="rId6" Type="http://schemas.openxmlformats.org/officeDocument/2006/relationships/image" Target="../media/image60.pdf"/><Relationship Id="rId7" Type="http://schemas.openxmlformats.org/officeDocument/2006/relationships/image" Target="../media/image61.png"/><Relationship Id="rId8" Type="http://schemas.openxmlformats.org/officeDocument/2006/relationships/image" Target="../media/image52.pdf"/><Relationship Id="rId9" Type="http://schemas.openxmlformats.org/officeDocument/2006/relationships/image" Target="../media/image53.png"/><Relationship Id="rId10" Type="http://schemas.openxmlformats.org/officeDocument/2006/relationships/image" Target="../media/image62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5.pdf"/><Relationship Id="rId5" Type="http://schemas.openxmlformats.org/officeDocument/2006/relationships/image" Target="../media/image66.png"/><Relationship Id="rId6" Type="http://schemas.openxmlformats.org/officeDocument/2006/relationships/image" Target="../media/image67.pdf"/><Relationship Id="rId7" Type="http://schemas.openxmlformats.org/officeDocument/2006/relationships/image" Target="../media/image68.png"/><Relationship Id="rId8" Type="http://schemas.openxmlformats.org/officeDocument/2006/relationships/image" Target="../media/image69.pdf"/><Relationship Id="rId9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1.pdf"/><Relationship Id="rId5" Type="http://schemas.openxmlformats.org/officeDocument/2006/relationships/image" Target="../media/image72.png"/><Relationship Id="rId6" Type="http://schemas.openxmlformats.org/officeDocument/2006/relationships/image" Target="../media/image73.pdf"/><Relationship Id="rId7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5.pdf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7.tiff"/><Relationship Id="rId5" Type="http://schemas.openxmlformats.org/officeDocument/2006/relationships/image" Target="../media/image78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9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eg"/><Relationship Id="rId5" Type="http://schemas.openxmlformats.org/officeDocument/2006/relationships/image" Target="../media/image8.w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11150" y="3834025"/>
            <a:ext cx="8558213" cy="490537"/>
          </a:xfrm>
          <a:effectLst>
            <a:glow rad="139700">
              <a:schemeClr val="accent1"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800" dirty="0">
                <a:solidFill>
                  <a:srgbClr val="FFFFCC"/>
                </a:solidFill>
                <a:effectLst/>
                <a:latin typeface="Optima"/>
                <a:cs typeface="Optima"/>
              </a:rPr>
              <a:t>E. </a:t>
            </a:r>
            <a:r>
              <a:rPr lang="en-AU" sz="2800" dirty="0" err="1">
                <a:solidFill>
                  <a:srgbClr val="FFFFCC"/>
                </a:solidFill>
                <a:effectLst/>
                <a:latin typeface="Optima"/>
                <a:cs typeface="Optima"/>
              </a:rPr>
              <a:t>Kuhnle</a:t>
            </a:r>
            <a:r>
              <a:rPr lang="en-AU" sz="2800" dirty="0">
                <a:solidFill>
                  <a:srgbClr val="FFFFCC"/>
                </a:solidFill>
                <a:effectLst/>
                <a:latin typeface="Optima"/>
                <a:cs typeface="Optima"/>
              </a:rPr>
              <a:t>, P. Dyke, M. Mark, </a:t>
            </a: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>
              <a:lnSpc>
                <a:spcPct val="80000"/>
              </a:lnSpc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S. </a:t>
            </a:r>
            <a:r>
              <a:rPr lang="en-AU" sz="2800" dirty="0" err="1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Hoinka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,</a:t>
            </a:r>
            <a:r>
              <a:rPr lang="en-AU" sz="2800" dirty="0" smtClean="0">
                <a:solidFill>
                  <a:srgbClr val="FFFFCC"/>
                </a:solidFill>
                <a:latin typeface="Optima"/>
                <a:cs typeface="Optima"/>
              </a:rPr>
              <a:t> Chris Vale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, P. </a:t>
            </a:r>
            <a:r>
              <a:rPr lang="en-AU" sz="280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Hannaford</a:t>
            </a:r>
          </a:p>
          <a:p>
            <a:pPr>
              <a:lnSpc>
                <a:spcPct val="80000"/>
              </a:lnSpc>
            </a:pPr>
            <a:r>
              <a:rPr lang="en-AU" sz="280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</a:t>
            </a: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</p:txBody>
      </p:sp>
      <p:pic>
        <p:nvPicPr>
          <p:cNvPr id="2053" name="Picture 5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3213" y="5260975"/>
            <a:ext cx="2513012" cy="1203325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Rot="1" noChangeArrowheads="1"/>
          </p:cNvSpPr>
          <p:nvPr/>
        </p:nvSpPr>
        <p:spPr bwMode="auto">
          <a:xfrm>
            <a:off x="487363" y="5276103"/>
            <a:ext cx="800576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AU" sz="2400" i="1" dirty="0">
                <a:solidFill>
                  <a:srgbClr val="FFFFCC"/>
                </a:solidFill>
                <a:latin typeface="Optima"/>
                <a:cs typeface="Optima"/>
              </a:rPr>
              <a:t>Swinburne University </a:t>
            </a:r>
          </a:p>
          <a:p>
            <a:pPr algn="ctr">
              <a:lnSpc>
                <a:spcPct val="80000"/>
              </a:lnSpc>
            </a:pPr>
            <a:r>
              <a:rPr lang="en-AU" sz="2400" i="1" dirty="0">
                <a:solidFill>
                  <a:srgbClr val="FFFFCC"/>
                </a:solidFill>
                <a:latin typeface="Optima"/>
                <a:cs typeface="Optima"/>
              </a:rPr>
              <a:t>of Technology,</a:t>
            </a:r>
          </a:p>
          <a:p>
            <a:pPr algn="ctr">
              <a:lnSpc>
                <a:spcPct val="80000"/>
              </a:lnSpc>
            </a:pPr>
            <a:r>
              <a:rPr lang="en-AU" sz="2400" i="1" dirty="0">
                <a:solidFill>
                  <a:srgbClr val="FFFFCC"/>
                </a:solidFill>
                <a:latin typeface="Optima"/>
                <a:cs typeface="Optima"/>
              </a:rPr>
              <a:t>Melbourne, Australia</a:t>
            </a:r>
          </a:p>
        </p:txBody>
      </p:sp>
      <p:sp>
        <p:nvSpPr>
          <p:cNvPr id="2060" name="Rectangle 12"/>
          <p:cNvSpPr>
            <a:spLocks noRot="1" noChangeArrowheads="1"/>
          </p:cNvSpPr>
          <p:nvPr/>
        </p:nvSpPr>
        <p:spPr bwMode="auto">
          <a:xfrm>
            <a:off x="269510" y="3243702"/>
            <a:ext cx="85582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AU" sz="3200" dirty="0" smtClean="0">
                <a:solidFill>
                  <a:srgbClr val="FFFFCC"/>
                </a:solidFill>
                <a:latin typeface="Optima"/>
                <a:cs typeface="Optima"/>
              </a:rPr>
              <a:t>P. Drummond, H. Hu, X-J. Liu,</a:t>
            </a:r>
            <a:endParaRPr lang="en-AU" sz="3200" dirty="0">
              <a:solidFill>
                <a:srgbClr val="FFFFCC"/>
              </a:solidFill>
              <a:latin typeface="Optima"/>
              <a:cs typeface="Optima"/>
            </a:endParaRPr>
          </a:p>
        </p:txBody>
      </p:sp>
      <p:sp>
        <p:nvSpPr>
          <p:cNvPr id="9" name="Rectangle 4"/>
          <p:cNvSpPr>
            <a:spLocks noRot="1" noChangeArrowheads="1"/>
          </p:cNvSpPr>
          <p:nvPr/>
        </p:nvSpPr>
        <p:spPr bwMode="auto">
          <a:xfrm>
            <a:off x="889000" y="357878"/>
            <a:ext cx="7512050" cy="223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sz="6000" b="1" dirty="0" smtClean="0">
                <a:solidFill>
                  <a:srgbClr val="CCCCFF"/>
                </a:solidFill>
                <a:effectLst>
                  <a:reflection stA="0" endPos="0" dir="5400000" sy="-100000" algn="bl" rotWithShape="0"/>
                </a:effectLst>
                <a:latin typeface="Papyrus"/>
                <a:ea typeface="AppleGothic"/>
                <a:cs typeface="Papyrus"/>
              </a:rPr>
              <a:t>Universal Properties of a strongly interacting Fermi gas</a:t>
            </a:r>
            <a:endParaRPr lang="en-US" sz="6000" b="1" dirty="0">
              <a:solidFill>
                <a:srgbClr val="CCCCFF"/>
              </a:solidFill>
              <a:effectLst>
                <a:reflection stA="0" endPos="0" dir="5400000" sy="-100000" algn="bl" rotWithShape="0"/>
              </a:effectLst>
              <a:latin typeface="Papyrus"/>
              <a:ea typeface="AppleGothic"/>
              <a:cs typeface="Papyru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82" name="Rectangle 26"/>
          <p:cNvSpPr>
            <a:spLocks noGrp="1" noRot="1" noChangeArrowheads="1"/>
          </p:cNvSpPr>
          <p:nvPr>
            <p:ph type="subTitle" idx="1"/>
          </p:nvPr>
        </p:nvSpPr>
        <p:spPr>
          <a:xfrm>
            <a:off x="319088" y="936028"/>
            <a:ext cx="8682037" cy="802058"/>
          </a:xfrm>
        </p:spPr>
        <p:txBody>
          <a:bodyPr/>
          <a:lstStyle/>
          <a:p>
            <a:pPr algn="l"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We cool a 50/50 mixture of </a:t>
            </a:r>
            <a:r>
              <a:rPr lang="en-AU" sz="2800" baseline="300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6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Li				 atoms in </a:t>
            </a:r>
            <a:r>
              <a:rPr lang="en-AU" sz="2800" dirty="0">
                <a:solidFill>
                  <a:srgbClr val="FFFFCC"/>
                </a:solidFill>
                <a:effectLst/>
                <a:latin typeface="Optima"/>
                <a:cs typeface="Optima"/>
              </a:rPr>
              <a:t>an optical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trap near the 834 G </a:t>
            </a:r>
            <a:r>
              <a:rPr lang="en-AU" sz="2800" dirty="0" err="1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Feshbach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resonance</a:t>
            </a: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</p:txBody>
      </p:sp>
      <p:pic>
        <p:nvPicPr>
          <p:cNvPr id="352284" name="Picture 28" descr="CA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352285" name="Rectangle 29"/>
          <p:cNvSpPr>
            <a:spLocks noGrp="1" noRot="1" noChangeArrowheads="1"/>
          </p:cNvSpPr>
          <p:nvPr>
            <p:ph type="ctrTitle"/>
          </p:nvPr>
        </p:nvSpPr>
        <p:spPr>
          <a:xfrm>
            <a:off x="485381" y="61174"/>
            <a:ext cx="7512050" cy="919162"/>
          </a:xfrm>
        </p:spPr>
        <p:txBody>
          <a:bodyPr/>
          <a:lstStyle/>
          <a:p>
            <a:r>
              <a:rPr lang="en-AU" sz="4800" dirty="0" err="1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Ultracold</a:t>
            </a:r>
            <a:r>
              <a:rPr lang="en-AU" sz="4800" dirty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 Fermi Gases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cs typeface="Papyru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55101" y="1340868"/>
            <a:ext cx="7918534" cy="4020700"/>
            <a:chOff x="466201" y="1455168"/>
            <a:chExt cx="7918534" cy="4020700"/>
          </a:xfrm>
        </p:grpSpPr>
        <p:sp>
          <p:nvSpPr>
            <p:cNvPr id="73" name="Donut 72"/>
            <p:cNvSpPr/>
            <p:nvPr/>
          </p:nvSpPr>
          <p:spPr bwMode="auto">
            <a:xfrm>
              <a:off x="3328695" y="2953660"/>
              <a:ext cx="2694387" cy="2522208"/>
            </a:xfrm>
            <a:prstGeom prst="donut">
              <a:avLst>
                <a:gd name="adj" fmla="val 25805"/>
              </a:avLst>
            </a:prstGeom>
            <a:solidFill>
              <a:srgbClr val="800000">
                <a:alpha val="60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077999" lon="18390000" rev="3456000"/>
              </a:camera>
              <a:lightRig rig="chilly" dir="t"/>
            </a:scene3d>
            <a:sp3d prstMaterial="plastic">
              <a:bevelT w="38100" h="203200" prst="divot"/>
              <a:bevelB w="38100" h="203200" prst="divo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Cube 33"/>
            <p:cNvSpPr/>
            <p:nvPr/>
          </p:nvSpPr>
          <p:spPr bwMode="auto">
            <a:xfrm>
              <a:off x="2474101" y="3058585"/>
              <a:ext cx="4303467" cy="1093380"/>
            </a:xfrm>
            <a:prstGeom prst="cube">
              <a:avLst>
                <a:gd name="adj" fmla="val 26812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25400" cap="flat" cmpd="sng" algn="ctr">
              <a:solidFill>
                <a:schemeClr val="accent1">
                  <a:lumMod val="20000"/>
                  <a:lumOff val="80000"/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rapezoid 44"/>
            <p:cNvSpPr/>
            <p:nvPr/>
          </p:nvSpPr>
          <p:spPr bwMode="auto">
            <a:xfrm rot="17876699" flipH="1" flipV="1">
              <a:off x="3436021" y="1948125"/>
              <a:ext cx="553925" cy="2363797"/>
            </a:xfrm>
            <a:prstGeom prst="trapezoid">
              <a:avLst>
                <a:gd name="adj" fmla="val 22168"/>
              </a:avLst>
            </a:prstGeom>
            <a:gradFill flip="none" rotWithShape="1">
              <a:gsLst>
                <a:gs pos="50000">
                  <a:srgbClr val="FEAC2D"/>
                </a:gs>
                <a:gs pos="100000">
                  <a:srgbClr val="FFFFFF">
                    <a:alpha val="0"/>
                  </a:srgbClr>
                </a:gs>
                <a:gs pos="0">
                  <a:srgbClr val="FFFFFF">
                    <a:alpha val="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762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352258" name="Rectangle 2"/>
            <p:cNvSpPr>
              <a:spLocks noRot="1" noChangeArrowheads="1"/>
            </p:cNvSpPr>
            <p:nvPr/>
          </p:nvSpPr>
          <p:spPr bwMode="auto">
            <a:xfrm>
              <a:off x="466201" y="3111503"/>
              <a:ext cx="1950505" cy="314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/>
              <a:r>
                <a:rPr lang="en-AU" sz="1600" dirty="0">
                  <a:solidFill>
                    <a:schemeClr val="tx1"/>
                  </a:solidFill>
                  <a:latin typeface="Maiandra GD" pitchFamily="34" charset="0"/>
                </a:rPr>
                <a:t>Glass</a:t>
              </a:r>
              <a:r>
                <a:rPr lang="en-AU" sz="1600" dirty="0" smtClean="0">
                  <a:solidFill>
                    <a:schemeClr val="tx1"/>
                  </a:solidFill>
                  <a:latin typeface="Maiandra GD" pitchFamily="34" charset="0"/>
                </a:rPr>
                <a:t> Vacuum Cell</a:t>
              </a:r>
              <a:endParaRPr lang="en-US" sz="1600" dirty="0">
                <a:solidFill>
                  <a:schemeClr val="tx1"/>
                </a:solidFill>
                <a:latin typeface="Maiandra GD" pitchFamily="34" charset="0"/>
              </a:endParaRPr>
            </a:p>
          </p:txBody>
        </p:sp>
        <p:sp>
          <p:nvSpPr>
            <p:cNvPr id="352289" name="Rectangle 33"/>
            <p:cNvSpPr>
              <a:spLocks noRot="1" noChangeArrowheads="1"/>
            </p:cNvSpPr>
            <p:nvPr/>
          </p:nvSpPr>
          <p:spPr bwMode="auto">
            <a:xfrm>
              <a:off x="5362265" y="2094319"/>
              <a:ext cx="1704975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/>
              <a:r>
                <a:rPr lang="en-AU" sz="1600" dirty="0" err="1">
                  <a:solidFill>
                    <a:schemeClr val="tx1"/>
                  </a:solidFill>
                  <a:latin typeface="Maiandra GD" pitchFamily="34" charset="0"/>
                </a:rPr>
                <a:t>Feshbach</a:t>
              </a:r>
              <a:r>
                <a:rPr lang="en-AU" sz="1600" dirty="0">
                  <a:solidFill>
                    <a:schemeClr val="tx1"/>
                  </a:solidFill>
                  <a:latin typeface="Maiandra GD" pitchFamily="34" charset="0"/>
                </a:rPr>
                <a:t> Coils</a:t>
              </a:r>
              <a:endParaRPr lang="en-US" sz="1600" dirty="0">
                <a:solidFill>
                  <a:schemeClr val="tx1"/>
                </a:solidFill>
                <a:latin typeface="Maiandra GD" pitchFamily="34" charset="0"/>
              </a:endParaRPr>
            </a:p>
          </p:txBody>
        </p:sp>
        <p:sp>
          <p:nvSpPr>
            <p:cNvPr id="43" name="Trapezoid 42"/>
            <p:cNvSpPr/>
            <p:nvPr/>
          </p:nvSpPr>
          <p:spPr bwMode="auto">
            <a:xfrm rot="17876699">
              <a:off x="5564874" y="2905426"/>
              <a:ext cx="553925" cy="2730473"/>
            </a:xfrm>
            <a:prstGeom prst="trapezoid">
              <a:avLst>
                <a:gd name="adj" fmla="val 22168"/>
              </a:avLst>
            </a:prstGeom>
            <a:gradFill flip="none" rotWithShape="1">
              <a:gsLst>
                <a:gs pos="50000">
                  <a:srgbClr val="FEAC2D"/>
                </a:gs>
                <a:gs pos="100000">
                  <a:srgbClr val="FFFFFF">
                    <a:alpha val="0"/>
                  </a:srgbClr>
                </a:gs>
                <a:gs pos="0">
                  <a:srgbClr val="FFFFFF">
                    <a:alpha val="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762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rapezoid 49"/>
            <p:cNvSpPr/>
            <p:nvPr/>
          </p:nvSpPr>
          <p:spPr bwMode="auto">
            <a:xfrm rot="3689687">
              <a:off x="3306549" y="2997199"/>
              <a:ext cx="553925" cy="2514177"/>
            </a:xfrm>
            <a:prstGeom prst="trapezoid">
              <a:avLst>
                <a:gd name="adj" fmla="val 16209"/>
              </a:avLst>
            </a:prstGeom>
            <a:gradFill flip="none" rotWithShape="1">
              <a:gsLst>
                <a:gs pos="50000">
                  <a:srgbClr val="FEC670">
                    <a:alpha val="80000"/>
                  </a:srgbClr>
                </a:gs>
                <a:gs pos="100000">
                  <a:srgbClr val="FFFFFF">
                    <a:alpha val="0"/>
                  </a:srgbClr>
                </a:gs>
                <a:gs pos="0">
                  <a:srgbClr val="FFFFFF">
                    <a:alpha val="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76200"/>
            </a:effectLst>
            <a:scene3d>
              <a:camera prst="perspectiveFront" fov="2700000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rapezoid 51"/>
            <p:cNvSpPr/>
            <p:nvPr/>
          </p:nvSpPr>
          <p:spPr bwMode="auto">
            <a:xfrm rot="3689687" flipH="1" flipV="1">
              <a:off x="5311329" y="2130682"/>
              <a:ext cx="553925" cy="2079951"/>
            </a:xfrm>
            <a:prstGeom prst="trapezoid">
              <a:avLst>
                <a:gd name="adj" fmla="val 16209"/>
              </a:avLst>
            </a:prstGeom>
            <a:gradFill flip="none" rotWithShape="1">
              <a:gsLst>
                <a:gs pos="50000">
                  <a:srgbClr val="FEC670">
                    <a:alpha val="80000"/>
                  </a:srgbClr>
                </a:gs>
                <a:gs pos="100000">
                  <a:srgbClr val="FFFFFF">
                    <a:alpha val="0"/>
                  </a:srgbClr>
                </a:gs>
                <a:gs pos="0">
                  <a:srgbClr val="FFFFFF">
                    <a:alpha val="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76200"/>
            </a:effectLst>
            <a:scene3d>
              <a:camera prst="perspectiveFront" fov="2700000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352260" name="Oval 4"/>
            <p:cNvSpPr>
              <a:spLocks noChangeArrowheads="1"/>
            </p:cNvSpPr>
            <p:nvPr/>
          </p:nvSpPr>
          <p:spPr bwMode="auto">
            <a:xfrm>
              <a:off x="4414076" y="3536767"/>
              <a:ext cx="585690" cy="26409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softEdge rad="63500"/>
            </a:effectLst>
            <a:scene3d>
              <a:camera prst="isometricBottomUp">
                <a:rot lat="2124000" lon="18882001" rev="17987999"/>
              </a:camera>
              <a:lightRig rig="threePt" dir="t"/>
            </a:scene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342900" indent="-342900" algn="ctr"/>
              <a:endParaRPr lang="en-AU"/>
            </a:p>
          </p:txBody>
        </p:sp>
        <p:sp>
          <p:nvSpPr>
            <p:cNvPr id="35" name="Donut 34"/>
            <p:cNvSpPr/>
            <p:nvPr/>
          </p:nvSpPr>
          <p:spPr bwMode="auto">
            <a:xfrm>
              <a:off x="3328695" y="1455168"/>
              <a:ext cx="2694387" cy="2522208"/>
            </a:xfrm>
            <a:prstGeom prst="donut">
              <a:avLst>
                <a:gd name="adj" fmla="val 25805"/>
              </a:avLst>
            </a:prstGeom>
            <a:solidFill>
              <a:srgbClr val="800000">
                <a:alpha val="60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077999" lon="18390000" rev="3456000"/>
              </a:camera>
              <a:lightRig rig="chilly" dir="t"/>
            </a:scene3d>
            <a:sp3d prstMaterial="plastic">
              <a:bevelT w="38100" h="203200" prst="divot"/>
              <a:bevelB w="38100" h="203200" prst="divo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 rot="20135329">
              <a:off x="2448978" y="4572001"/>
              <a:ext cx="264584" cy="455083"/>
            </a:xfrm>
            <a:prstGeom prst="ellipse">
              <a:avLst/>
            </a:prstGeom>
            <a:solidFill>
              <a:srgbClr val="FEC670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635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 rot="1540541">
              <a:off x="6834712" y="4650319"/>
              <a:ext cx="264584" cy="455083"/>
            </a:xfrm>
            <a:prstGeom prst="ellipse">
              <a:avLst/>
            </a:prstGeom>
            <a:solidFill>
              <a:srgbClr val="FEAC2D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635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V="1">
              <a:off x="2691153" y="4476751"/>
              <a:ext cx="466914" cy="25753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rot="10800000">
              <a:off x="6326733" y="4523319"/>
              <a:ext cx="514335" cy="27093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9" name="Block Arc 68"/>
            <p:cNvSpPr/>
            <p:nvPr/>
          </p:nvSpPr>
          <p:spPr bwMode="auto">
            <a:xfrm rot="17988372">
              <a:off x="2406495" y="2158022"/>
              <a:ext cx="1179929" cy="1213806"/>
            </a:xfrm>
            <a:prstGeom prst="blockArc">
              <a:avLst>
                <a:gd name="adj1" fmla="val 12055518"/>
                <a:gd name="adj2" fmla="val 165323"/>
                <a:gd name="adj3" fmla="val 31612"/>
              </a:avLst>
            </a:prstGeom>
            <a:solidFill>
              <a:srgbClr val="40404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762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Block Arc 69"/>
            <p:cNvSpPr/>
            <p:nvPr/>
          </p:nvSpPr>
          <p:spPr bwMode="auto">
            <a:xfrm rot="3611628" flipH="1">
              <a:off x="5562444" y="2246921"/>
              <a:ext cx="1179929" cy="1213806"/>
            </a:xfrm>
            <a:prstGeom prst="blockArc">
              <a:avLst>
                <a:gd name="adj1" fmla="val 13119348"/>
                <a:gd name="adj2" fmla="val 165323"/>
                <a:gd name="adj3" fmla="val 31612"/>
              </a:avLst>
            </a:prstGeom>
            <a:solidFill>
              <a:srgbClr val="40404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762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33"/>
            <p:cNvSpPr>
              <a:spLocks noRot="1" noChangeArrowheads="1"/>
            </p:cNvSpPr>
            <p:nvPr/>
          </p:nvSpPr>
          <p:spPr bwMode="auto">
            <a:xfrm>
              <a:off x="7039968" y="4700416"/>
              <a:ext cx="1344767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/>
              <a:r>
                <a:rPr lang="en-AU" sz="1600" dirty="0" smtClean="0">
                  <a:solidFill>
                    <a:schemeClr val="tx1"/>
                  </a:solidFill>
                  <a:latin typeface="Maiandra GD" pitchFamily="34" charset="0"/>
                </a:rPr>
                <a:t>Trap beam 1</a:t>
              </a:r>
              <a:endParaRPr lang="en-US" sz="1600" dirty="0">
                <a:solidFill>
                  <a:schemeClr val="tx1"/>
                </a:solidFill>
                <a:latin typeface="Maiandra GD" pitchFamily="34" charset="0"/>
              </a:endParaRPr>
            </a:p>
          </p:txBody>
        </p:sp>
        <p:sp>
          <p:nvSpPr>
            <p:cNvPr id="72" name="Rectangle 33"/>
            <p:cNvSpPr>
              <a:spLocks noRot="1" noChangeArrowheads="1"/>
            </p:cNvSpPr>
            <p:nvPr/>
          </p:nvSpPr>
          <p:spPr bwMode="auto">
            <a:xfrm>
              <a:off x="1134702" y="4660578"/>
              <a:ext cx="1463811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/>
              <a:r>
                <a:rPr lang="en-AU" sz="1600" dirty="0" smtClean="0">
                  <a:solidFill>
                    <a:schemeClr val="tx1"/>
                  </a:solidFill>
                  <a:latin typeface="Maiandra GD" pitchFamily="34" charset="0"/>
                </a:rPr>
                <a:t>Trap beam 2</a:t>
              </a:r>
              <a:endParaRPr lang="en-US" sz="1600" dirty="0">
                <a:solidFill>
                  <a:schemeClr val="tx1"/>
                </a:solidFill>
                <a:latin typeface="Maiandra GD" pitchFamily="34" charset="0"/>
              </a:endParaRPr>
            </a:p>
          </p:txBody>
        </p:sp>
        <p:sp>
          <p:nvSpPr>
            <p:cNvPr id="24" name="Rectangle 2"/>
            <p:cNvSpPr>
              <a:spLocks noRot="1" noChangeArrowheads="1"/>
            </p:cNvSpPr>
            <p:nvPr/>
          </p:nvSpPr>
          <p:spPr bwMode="auto">
            <a:xfrm>
              <a:off x="5221704" y="3484325"/>
              <a:ext cx="1086041" cy="314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/>
              <a:r>
                <a:rPr lang="en-AU" sz="1600" dirty="0" smtClean="0">
                  <a:solidFill>
                    <a:schemeClr val="tx1"/>
                  </a:solidFill>
                  <a:latin typeface="Maiandra GD" pitchFamily="34" charset="0"/>
                </a:rPr>
                <a:t>Li atoms</a:t>
              </a:r>
              <a:endParaRPr lang="en-US" sz="1600" dirty="0">
                <a:solidFill>
                  <a:schemeClr val="tx1"/>
                </a:solidFill>
                <a:latin typeface="Maiandra GD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" y="5315015"/>
            <a:ext cx="8661400" cy="1440620"/>
            <a:chOff x="190500" y="5315015"/>
            <a:chExt cx="8661400" cy="1440620"/>
          </a:xfrm>
        </p:grpSpPr>
        <p:grpSp>
          <p:nvGrpSpPr>
            <p:cNvPr id="26" name="Group 25"/>
            <p:cNvGrpSpPr/>
            <p:nvPr/>
          </p:nvGrpSpPr>
          <p:grpSpPr>
            <a:xfrm>
              <a:off x="190500" y="5315015"/>
              <a:ext cx="5359400" cy="1440620"/>
              <a:chOff x="1897" y="2714076"/>
              <a:chExt cx="9149731" cy="2459468"/>
            </a:xfrm>
          </p:grpSpPr>
          <p:grpSp>
            <p:nvGrpSpPr>
              <p:cNvPr id="27" name="Group 21"/>
              <p:cNvGrpSpPr/>
              <p:nvPr/>
            </p:nvGrpSpPr>
            <p:grpSpPr>
              <a:xfrm>
                <a:off x="1897" y="2785701"/>
                <a:ext cx="9149731" cy="2316480"/>
                <a:chOff x="12222" y="2785701"/>
                <a:chExt cx="9149731" cy="2316480"/>
              </a:xfrm>
            </p:grpSpPr>
            <p:pic>
              <p:nvPicPr>
                <p:cNvPr id="36" name="Picture 35"/>
                <p:cNvPicPr>
                  <a:picLocks/>
                </p:cNvPicPr>
                <p:nvPr/>
              </p:nvPicPr>
              <p:blipFill>
                <a:blip r:embed="rId5">
                  <a:lum bright="-2000" contrast="5000"/>
                </a:blip>
                <a:srcRect t="18710" b="15740"/>
                <a:stretch>
                  <a:fillRect/>
                </a:stretch>
              </p:blipFill>
              <p:spPr>
                <a:xfrm>
                  <a:off x="12222" y="2786124"/>
                  <a:ext cx="3078480" cy="2315634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/>
                </p:cNvPicPr>
                <p:nvPr/>
              </p:nvPicPr>
              <p:blipFill>
                <a:blip r:embed="rId6">
                  <a:lum contrast="5000"/>
                </a:blip>
                <a:srcRect t="7349" b="7349"/>
                <a:stretch>
                  <a:fillRect/>
                </a:stretch>
              </p:blipFill>
              <p:spPr>
                <a:xfrm>
                  <a:off x="3047847" y="2786124"/>
                  <a:ext cx="3078480" cy="231563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7">
                  <a:lum bright="6000" contrast="-2000"/>
                </a:blip>
                <a:stretch>
                  <a:fillRect/>
                </a:stretch>
              </p:blipFill>
              <p:spPr>
                <a:xfrm>
                  <a:off x="6083473" y="2785701"/>
                  <a:ext cx="3078480" cy="2316480"/>
                </a:xfrm>
                <a:prstGeom prst="rect">
                  <a:avLst/>
                </a:prstGeom>
              </p:spPr>
            </p:pic>
          </p:grpSp>
          <p:sp>
            <p:nvSpPr>
              <p:cNvPr id="28" name="TextBox 27"/>
              <p:cNvSpPr txBox="1"/>
              <p:nvPr/>
            </p:nvSpPr>
            <p:spPr>
              <a:xfrm>
                <a:off x="958503" y="2714076"/>
                <a:ext cx="1558485" cy="630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660066"/>
                    </a:solidFill>
                  </a:rPr>
                  <a:t>BEC</a:t>
                </a:r>
                <a:endParaRPr lang="en-US" sz="18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788970" y="2714076"/>
                <a:ext cx="1915248" cy="630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660066"/>
                    </a:solidFill>
                  </a:rPr>
                  <a:t>Unitary</a:t>
                </a:r>
                <a:endParaRPr lang="en-US" sz="18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005948" y="2714076"/>
                <a:ext cx="1863816" cy="630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660066"/>
                    </a:solidFill>
                  </a:rPr>
                  <a:t>BCS</a:t>
                </a:r>
                <a:endParaRPr lang="en-US" sz="18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93805" y="4595555"/>
                <a:ext cx="1991775" cy="5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2">
                        <a:lumMod val="75000"/>
                      </a:schemeClr>
                    </a:solidFill>
                  </a:rPr>
                  <a:t>650 G</a:t>
                </a:r>
                <a:endParaRPr lang="en-US" sz="1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025791" y="4595555"/>
                <a:ext cx="1974064" cy="5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2">
                        <a:lumMod val="75000"/>
                      </a:schemeClr>
                    </a:solidFill>
                  </a:rPr>
                  <a:t>991 G</a:t>
                </a:r>
                <a:endParaRPr lang="en-US" sz="1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918523" y="4595555"/>
                <a:ext cx="2175968" cy="5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2">
                        <a:lumMod val="75000"/>
                      </a:schemeClr>
                    </a:solidFill>
                  </a:rPr>
                  <a:t>834 G</a:t>
                </a:r>
                <a:endParaRPr lang="en-US" sz="1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Choice>
            <mc:Fallback>
              <p:blipFill>
                <a:blip r:embed="rId9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Fallback>
          </mc:AlternateContent>
          <p:spPr>
            <a:xfrm>
              <a:off x="6278033" y="5469140"/>
              <a:ext cx="2078567" cy="33899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Choice>
            <mc:Fallback>
              <p:blipFill>
                <a:blip r:embed="rId11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Fallback>
          </mc:AlternateContent>
          <p:spPr>
            <a:xfrm>
              <a:off x="5812367" y="5953832"/>
              <a:ext cx="3039533" cy="650167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>
                <a:duotone>
                  <a:srgbClr val="FFFF66"/>
                  <a:srgbClr val="FFF1C1"/>
                </a:duotone>
                <a:lum bright="40000"/>
              </a:blip>
              <a:stretch>
                <a:fillRect/>
              </a:stretch>
            </p:blipFill>
          </mc:Choice>
          <mc:Fallback>
            <p:blipFill>
              <a:blip r:embed="rId13">
                <a:duotone>
                  <a:srgbClr val="FFFF66"/>
                  <a:srgbClr val="FFF1C1"/>
                </a:duotone>
                <a:lum bright="40000"/>
              </a:blip>
              <a:stretch>
                <a:fillRect/>
              </a:stretch>
            </p:blipFill>
          </mc:Fallback>
        </mc:AlternateContent>
        <p:spPr>
          <a:xfrm>
            <a:off x="5590270" y="1027052"/>
            <a:ext cx="2660650" cy="4107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70" name="Rectangle 26"/>
          <p:cNvSpPr>
            <a:spLocks noGrp="1" noRot="1" noChangeArrowheads="1"/>
          </p:cNvSpPr>
          <p:nvPr>
            <p:ph type="subTitle" idx="1"/>
          </p:nvPr>
        </p:nvSpPr>
        <p:spPr>
          <a:xfrm>
            <a:off x="319088" y="1054100"/>
            <a:ext cx="8682037" cy="695325"/>
          </a:xfrm>
        </p:spPr>
        <p:txBody>
          <a:bodyPr/>
          <a:lstStyle/>
          <a:p>
            <a:pPr algn="l">
              <a:buClr>
                <a:srgbClr val="FFFFCC"/>
              </a:buClr>
              <a:buFontTx/>
              <a:buChar char="•"/>
            </a:pPr>
            <a:r>
              <a:rPr lang="en-AU" sz="2800" dirty="0">
                <a:solidFill>
                  <a:srgbClr val="FFFFCC"/>
                </a:solidFill>
                <a:effectLst/>
                <a:latin typeface="Optima"/>
                <a:cs typeface="Optima"/>
              </a:rPr>
              <a:t> We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can prepare </a:t>
            </a:r>
            <a:r>
              <a:rPr lang="en-AU" sz="2800" dirty="0">
                <a:solidFill>
                  <a:srgbClr val="FFFFCC"/>
                </a:solidFill>
                <a:effectLst/>
                <a:latin typeface="Optima"/>
                <a:cs typeface="Optima"/>
              </a:rPr>
              <a:t>degenerate Fermi gases or </a:t>
            </a:r>
            <a:r>
              <a:rPr lang="en-AU" sz="2800" dirty="0" err="1">
                <a:solidFill>
                  <a:srgbClr val="FFFFCC"/>
                </a:solidFill>
                <a:effectLst/>
                <a:latin typeface="Optima"/>
                <a:cs typeface="Optima"/>
              </a:rPr>
              <a:t>BECs</a:t>
            </a:r>
            <a:r>
              <a:rPr lang="en-AU" sz="2800" dirty="0">
                <a:solidFill>
                  <a:srgbClr val="FFFFCC"/>
                </a:solidFill>
                <a:effectLst/>
                <a:latin typeface="Optima"/>
                <a:cs typeface="Optima"/>
              </a:rPr>
              <a:t> of molecules depending on the magnetic field </a:t>
            </a:r>
          </a:p>
        </p:txBody>
      </p:sp>
      <p:pic>
        <p:nvPicPr>
          <p:cNvPr id="364572" name="Picture 28" descr="CA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364573" name="Rectangle 29"/>
          <p:cNvSpPr>
            <a:spLocks noGrp="1" noRot="1" noChangeArrowheads="1"/>
          </p:cNvSpPr>
          <p:nvPr>
            <p:ph type="ctrTitle"/>
          </p:nvPr>
        </p:nvSpPr>
        <p:spPr>
          <a:xfrm>
            <a:off x="620713" y="144463"/>
            <a:ext cx="7512050" cy="919162"/>
          </a:xfrm>
        </p:spPr>
        <p:txBody>
          <a:bodyPr/>
          <a:lstStyle/>
          <a:p>
            <a:r>
              <a:rPr lang="en-AU" sz="4800" dirty="0" err="1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Ultracold</a:t>
            </a:r>
            <a:r>
              <a:rPr lang="en-AU" sz="4800" dirty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 Fermi Gases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cs typeface="Papyru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1897" y="2785701"/>
            <a:ext cx="9149731" cy="2316480"/>
            <a:chOff x="12222" y="2785701"/>
            <a:chExt cx="9149731" cy="2316480"/>
          </a:xfrm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5">
              <a:lum bright="-2000" contrast="5000"/>
            </a:blip>
            <a:srcRect t="18710" b="15740"/>
            <a:stretch>
              <a:fillRect/>
            </a:stretch>
          </p:blipFill>
          <p:spPr>
            <a:xfrm>
              <a:off x="12222" y="2786124"/>
              <a:ext cx="3078480" cy="23156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6">
              <a:lum contrast="5000"/>
            </a:blip>
            <a:srcRect t="7349" b="7349"/>
            <a:stretch>
              <a:fillRect/>
            </a:stretch>
          </p:blipFill>
          <p:spPr>
            <a:xfrm>
              <a:off x="3047847" y="2786124"/>
              <a:ext cx="3078480" cy="23156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lum bright="6000" contrast="-2000"/>
            </a:blip>
            <a:stretch>
              <a:fillRect/>
            </a:stretch>
          </p:blipFill>
          <p:spPr>
            <a:xfrm>
              <a:off x="6083473" y="2785701"/>
              <a:ext cx="3078480" cy="231648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175324" y="2388846"/>
            <a:ext cx="77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BEC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49151" y="2388846"/>
            <a:ext cx="103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Unitary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22767" y="2388846"/>
            <a:ext cx="74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BCS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3806" y="4725646"/>
            <a:ext cx="142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 = 650 G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5792" y="4725646"/>
            <a:ext cx="142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 = 991 G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8522" y="4725646"/>
            <a:ext cx="142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 = 834 G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>
                <a:duotone>
                  <a:schemeClr val="tx1"/>
                  <a:srgbClr val="FFF1C1"/>
                </a:duotone>
              </a:blip>
              <a:stretch>
                <a:fillRect/>
              </a:stretch>
            </p:blipFill>
          </mc:Choice>
          <mc:Fallback>
            <p:blipFill>
              <a:blip r:embed="rId9">
                <a:duotone>
                  <a:schemeClr val="tx1"/>
                  <a:srgbClr val="FFF1C1"/>
                </a:duotone>
              </a:blip>
              <a:stretch>
                <a:fillRect/>
              </a:stretch>
            </p:blipFill>
          </mc:Fallback>
        </mc:AlternateContent>
        <p:spPr>
          <a:xfrm>
            <a:off x="1071033" y="5656860"/>
            <a:ext cx="2484966" cy="4052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>
                <a:duotone>
                  <a:schemeClr val="tx1"/>
                  <a:srgbClr val="FFF1C1"/>
                </a:duotone>
              </a:blip>
              <a:stretch>
                <a:fillRect/>
              </a:stretch>
            </p:blipFill>
          </mc:Choice>
          <mc:Fallback>
            <p:blipFill>
              <a:blip r:embed="rId11">
                <a:duotone>
                  <a:schemeClr val="tx1"/>
                  <a:srgbClr val="FFF1C1"/>
                </a:duotone>
              </a:blip>
              <a:stretch>
                <a:fillRect/>
              </a:stretch>
            </p:blipFill>
          </mc:Fallback>
        </mc:AlternateContent>
        <p:spPr>
          <a:xfrm>
            <a:off x="4536011" y="5464622"/>
            <a:ext cx="3941233" cy="8430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84" name="Picture 28" descr="CAO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352285" name="Rectangle 29"/>
          <p:cNvSpPr>
            <a:spLocks noGrp="1" noRot="1" noChangeArrowheads="1"/>
          </p:cNvSpPr>
          <p:nvPr>
            <p:ph type="ctrTitle"/>
          </p:nvPr>
        </p:nvSpPr>
        <p:spPr>
          <a:xfrm>
            <a:off x="485381" y="61174"/>
            <a:ext cx="7512050" cy="919162"/>
          </a:xfrm>
        </p:spPr>
        <p:txBody>
          <a:bodyPr/>
          <a:lstStyle/>
          <a:p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Feshbach Resonance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cs typeface="Papyrus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400306" y="1941918"/>
          <a:ext cx="6408737" cy="3959225"/>
        </p:xfrm>
        <a:graphic>
          <a:graphicData uri="http://schemas.openxmlformats.org/presentationml/2006/ole">
            <p:oleObj spid="_x0000_s54274" r:id="rId6" imgW="7497221" imgH="5057143" progId="">
              <p:embed/>
            </p:oleObj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05400"/>
            <a:ext cx="1836738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37425" y="1282026"/>
            <a:ext cx="1806575" cy="176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84" name="Picture 28" descr="CA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352285" name="Rectangle 29"/>
          <p:cNvSpPr>
            <a:spLocks noGrp="1" noRot="1" noChangeArrowheads="1"/>
          </p:cNvSpPr>
          <p:nvPr>
            <p:ph type="ctrTitle"/>
          </p:nvPr>
        </p:nvSpPr>
        <p:spPr>
          <a:xfrm>
            <a:off x="485381" y="61174"/>
            <a:ext cx="7512050" cy="919162"/>
          </a:xfrm>
        </p:spPr>
        <p:txBody>
          <a:bodyPr/>
          <a:lstStyle/>
          <a:p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Unitarity Limit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cs typeface="Papyrus"/>
            </a:endParaRPr>
          </a:p>
        </p:txBody>
      </p:sp>
      <p:sp>
        <p:nvSpPr>
          <p:cNvPr id="44" name="Rectangle 43"/>
          <p:cNvSpPr>
            <a:spLocks noGrp="1" noChangeArrowheads="1"/>
          </p:cNvSpPr>
          <p:nvPr/>
        </p:nvSpPr>
        <p:spPr bwMode="auto">
          <a:xfrm>
            <a:off x="534988" y="2032794"/>
            <a:ext cx="8609012" cy="467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6" name="Group 3"/>
          <p:cNvGrpSpPr>
            <a:grpSpLocks/>
          </p:cNvGrpSpPr>
          <p:nvPr/>
        </p:nvGrpSpPr>
        <p:grpSpPr bwMode="auto">
          <a:xfrm>
            <a:off x="900113" y="2160588"/>
            <a:ext cx="3046412" cy="3868737"/>
            <a:chOff x="567" y="1361"/>
            <a:chExt cx="1919" cy="2437"/>
          </a:xfrm>
        </p:grpSpPr>
        <p:grpSp>
          <p:nvGrpSpPr>
            <p:cNvPr id="47" name="Group 4"/>
            <p:cNvGrpSpPr>
              <a:grpSpLocks/>
            </p:cNvGrpSpPr>
            <p:nvPr/>
          </p:nvGrpSpPr>
          <p:grpSpPr bwMode="auto">
            <a:xfrm>
              <a:off x="1143" y="2529"/>
              <a:ext cx="295" cy="287"/>
              <a:chOff x="1143" y="2529"/>
              <a:chExt cx="295" cy="287"/>
            </a:xfrm>
          </p:grpSpPr>
          <p:sp>
            <p:nvSpPr>
              <p:cNvPr id="117" name="Oval 5"/>
              <p:cNvSpPr>
                <a:spLocks noChangeArrowheads="1"/>
              </p:cNvSpPr>
              <p:nvPr/>
            </p:nvSpPr>
            <p:spPr bwMode="auto">
              <a:xfrm>
                <a:off x="1143" y="2529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6"/>
              <p:cNvSpPr>
                <a:spLocks noChangeShapeType="1"/>
              </p:cNvSpPr>
              <p:nvPr/>
            </p:nvSpPr>
            <p:spPr bwMode="auto">
              <a:xfrm>
                <a:off x="1287" y="2577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" name="Group 7"/>
            <p:cNvGrpSpPr>
              <a:grpSpLocks/>
            </p:cNvGrpSpPr>
            <p:nvPr/>
          </p:nvGrpSpPr>
          <p:grpSpPr bwMode="auto">
            <a:xfrm>
              <a:off x="1639" y="2968"/>
              <a:ext cx="295" cy="287"/>
              <a:chOff x="1639" y="2968"/>
              <a:chExt cx="295" cy="287"/>
            </a:xfrm>
          </p:grpSpPr>
          <p:sp>
            <p:nvSpPr>
              <p:cNvPr id="115" name="Oval 8"/>
              <p:cNvSpPr>
                <a:spLocks noChangeArrowheads="1"/>
              </p:cNvSpPr>
              <p:nvPr/>
            </p:nvSpPr>
            <p:spPr bwMode="auto">
              <a:xfrm>
                <a:off x="1639" y="2968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9"/>
              <p:cNvSpPr>
                <a:spLocks noChangeShapeType="1"/>
              </p:cNvSpPr>
              <p:nvPr/>
            </p:nvSpPr>
            <p:spPr bwMode="auto">
              <a:xfrm>
                <a:off x="1783" y="3017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10"/>
            <p:cNvGrpSpPr>
              <a:grpSpLocks/>
            </p:cNvGrpSpPr>
            <p:nvPr/>
          </p:nvGrpSpPr>
          <p:grpSpPr bwMode="auto">
            <a:xfrm>
              <a:off x="959" y="2209"/>
              <a:ext cx="295" cy="287"/>
              <a:chOff x="959" y="2209"/>
              <a:chExt cx="295" cy="287"/>
            </a:xfrm>
          </p:grpSpPr>
          <p:sp>
            <p:nvSpPr>
              <p:cNvPr id="113" name="Oval 11"/>
              <p:cNvSpPr>
                <a:spLocks noChangeArrowheads="1"/>
              </p:cNvSpPr>
              <p:nvPr/>
            </p:nvSpPr>
            <p:spPr bwMode="auto">
              <a:xfrm>
                <a:off x="959" y="2209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12"/>
              <p:cNvSpPr>
                <a:spLocks noChangeShapeType="1"/>
              </p:cNvSpPr>
              <p:nvPr/>
            </p:nvSpPr>
            <p:spPr bwMode="auto">
              <a:xfrm flipV="1">
                <a:off x="1095" y="2248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1" name="Group 13"/>
            <p:cNvGrpSpPr>
              <a:grpSpLocks/>
            </p:cNvGrpSpPr>
            <p:nvPr/>
          </p:nvGrpSpPr>
          <p:grpSpPr bwMode="auto">
            <a:xfrm>
              <a:off x="679" y="2560"/>
              <a:ext cx="295" cy="287"/>
              <a:chOff x="679" y="2560"/>
              <a:chExt cx="295" cy="287"/>
            </a:xfrm>
          </p:grpSpPr>
          <p:sp>
            <p:nvSpPr>
              <p:cNvPr id="111" name="Oval 14"/>
              <p:cNvSpPr>
                <a:spLocks noChangeArrowheads="1"/>
              </p:cNvSpPr>
              <p:nvPr/>
            </p:nvSpPr>
            <p:spPr bwMode="auto">
              <a:xfrm>
                <a:off x="679" y="2560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15"/>
              <p:cNvSpPr>
                <a:spLocks noChangeShapeType="1"/>
              </p:cNvSpPr>
              <p:nvPr/>
            </p:nvSpPr>
            <p:spPr bwMode="auto">
              <a:xfrm flipV="1">
                <a:off x="815" y="2600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3" name="Group 16"/>
            <p:cNvGrpSpPr>
              <a:grpSpLocks/>
            </p:cNvGrpSpPr>
            <p:nvPr/>
          </p:nvGrpSpPr>
          <p:grpSpPr bwMode="auto">
            <a:xfrm>
              <a:off x="1095" y="3161"/>
              <a:ext cx="295" cy="287"/>
              <a:chOff x="1095" y="3161"/>
              <a:chExt cx="295" cy="287"/>
            </a:xfrm>
          </p:grpSpPr>
          <p:sp>
            <p:nvSpPr>
              <p:cNvPr id="109" name="Oval 17"/>
              <p:cNvSpPr>
                <a:spLocks noChangeArrowheads="1"/>
              </p:cNvSpPr>
              <p:nvPr/>
            </p:nvSpPr>
            <p:spPr bwMode="auto">
              <a:xfrm>
                <a:off x="1095" y="3161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18"/>
              <p:cNvSpPr>
                <a:spLocks noChangeShapeType="1"/>
              </p:cNvSpPr>
              <p:nvPr/>
            </p:nvSpPr>
            <p:spPr bwMode="auto">
              <a:xfrm flipV="1">
                <a:off x="1231" y="3200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19"/>
            <p:cNvGrpSpPr>
              <a:grpSpLocks/>
            </p:cNvGrpSpPr>
            <p:nvPr/>
          </p:nvGrpSpPr>
          <p:grpSpPr bwMode="auto">
            <a:xfrm>
              <a:off x="2191" y="2409"/>
              <a:ext cx="295" cy="287"/>
              <a:chOff x="2191" y="2409"/>
              <a:chExt cx="295" cy="287"/>
            </a:xfrm>
          </p:grpSpPr>
          <p:sp>
            <p:nvSpPr>
              <p:cNvPr id="107" name="Oval 20"/>
              <p:cNvSpPr>
                <a:spLocks noChangeArrowheads="1"/>
              </p:cNvSpPr>
              <p:nvPr/>
            </p:nvSpPr>
            <p:spPr bwMode="auto">
              <a:xfrm>
                <a:off x="2191" y="2409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21"/>
              <p:cNvSpPr>
                <a:spLocks noChangeShapeType="1"/>
              </p:cNvSpPr>
              <p:nvPr/>
            </p:nvSpPr>
            <p:spPr bwMode="auto">
              <a:xfrm flipV="1">
                <a:off x="2327" y="2448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" name="Group 22"/>
            <p:cNvGrpSpPr>
              <a:grpSpLocks/>
            </p:cNvGrpSpPr>
            <p:nvPr/>
          </p:nvGrpSpPr>
          <p:grpSpPr bwMode="auto">
            <a:xfrm>
              <a:off x="2159" y="1625"/>
              <a:ext cx="295" cy="287"/>
              <a:chOff x="2159" y="1625"/>
              <a:chExt cx="295" cy="287"/>
            </a:xfrm>
          </p:grpSpPr>
          <p:sp>
            <p:nvSpPr>
              <p:cNvPr id="105" name="Oval 23"/>
              <p:cNvSpPr>
                <a:spLocks noChangeArrowheads="1"/>
              </p:cNvSpPr>
              <p:nvPr/>
            </p:nvSpPr>
            <p:spPr bwMode="auto">
              <a:xfrm>
                <a:off x="2159" y="1625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24"/>
              <p:cNvSpPr>
                <a:spLocks noChangeShapeType="1"/>
              </p:cNvSpPr>
              <p:nvPr/>
            </p:nvSpPr>
            <p:spPr bwMode="auto">
              <a:xfrm flipV="1">
                <a:off x="2295" y="1664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" name="Group 25"/>
            <p:cNvGrpSpPr>
              <a:grpSpLocks/>
            </p:cNvGrpSpPr>
            <p:nvPr/>
          </p:nvGrpSpPr>
          <p:grpSpPr bwMode="auto">
            <a:xfrm>
              <a:off x="1951" y="3336"/>
              <a:ext cx="295" cy="287"/>
              <a:chOff x="1951" y="3336"/>
              <a:chExt cx="295" cy="287"/>
            </a:xfrm>
          </p:grpSpPr>
          <p:sp>
            <p:nvSpPr>
              <p:cNvPr id="103" name="Oval 26"/>
              <p:cNvSpPr>
                <a:spLocks noChangeArrowheads="1"/>
              </p:cNvSpPr>
              <p:nvPr/>
            </p:nvSpPr>
            <p:spPr bwMode="auto">
              <a:xfrm>
                <a:off x="1951" y="3336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27"/>
              <p:cNvSpPr>
                <a:spLocks noChangeShapeType="1"/>
              </p:cNvSpPr>
              <p:nvPr/>
            </p:nvSpPr>
            <p:spPr bwMode="auto">
              <a:xfrm flipV="1">
                <a:off x="2087" y="3376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9" name="Group 28"/>
            <p:cNvGrpSpPr>
              <a:grpSpLocks/>
            </p:cNvGrpSpPr>
            <p:nvPr/>
          </p:nvGrpSpPr>
          <p:grpSpPr bwMode="auto">
            <a:xfrm>
              <a:off x="567" y="1825"/>
              <a:ext cx="295" cy="287"/>
              <a:chOff x="567" y="1825"/>
              <a:chExt cx="295" cy="287"/>
            </a:xfrm>
          </p:grpSpPr>
          <p:sp>
            <p:nvSpPr>
              <p:cNvPr id="101" name="Oval 29"/>
              <p:cNvSpPr>
                <a:spLocks noChangeArrowheads="1"/>
              </p:cNvSpPr>
              <p:nvPr/>
            </p:nvSpPr>
            <p:spPr bwMode="auto">
              <a:xfrm>
                <a:off x="567" y="1825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30"/>
              <p:cNvSpPr>
                <a:spLocks noChangeShapeType="1"/>
              </p:cNvSpPr>
              <p:nvPr/>
            </p:nvSpPr>
            <p:spPr bwMode="auto">
              <a:xfrm flipV="1">
                <a:off x="703" y="1864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31"/>
            <p:cNvGrpSpPr>
              <a:grpSpLocks/>
            </p:cNvGrpSpPr>
            <p:nvPr/>
          </p:nvGrpSpPr>
          <p:grpSpPr bwMode="auto">
            <a:xfrm>
              <a:off x="1527" y="1905"/>
              <a:ext cx="295" cy="287"/>
              <a:chOff x="1527" y="1905"/>
              <a:chExt cx="295" cy="287"/>
            </a:xfrm>
          </p:grpSpPr>
          <p:sp>
            <p:nvSpPr>
              <p:cNvPr id="99" name="Oval 32"/>
              <p:cNvSpPr>
                <a:spLocks noChangeArrowheads="1"/>
              </p:cNvSpPr>
              <p:nvPr/>
            </p:nvSpPr>
            <p:spPr bwMode="auto">
              <a:xfrm>
                <a:off x="1527" y="1905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33"/>
              <p:cNvSpPr>
                <a:spLocks noChangeShapeType="1"/>
              </p:cNvSpPr>
              <p:nvPr/>
            </p:nvSpPr>
            <p:spPr bwMode="auto">
              <a:xfrm flipV="1">
                <a:off x="1663" y="1944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34"/>
            <p:cNvGrpSpPr>
              <a:grpSpLocks/>
            </p:cNvGrpSpPr>
            <p:nvPr/>
          </p:nvGrpSpPr>
          <p:grpSpPr bwMode="auto">
            <a:xfrm>
              <a:off x="1279" y="1521"/>
              <a:ext cx="295" cy="287"/>
              <a:chOff x="1279" y="1521"/>
              <a:chExt cx="295" cy="287"/>
            </a:xfrm>
          </p:grpSpPr>
          <p:sp>
            <p:nvSpPr>
              <p:cNvPr id="97" name="Oval 35"/>
              <p:cNvSpPr>
                <a:spLocks noChangeArrowheads="1"/>
              </p:cNvSpPr>
              <p:nvPr/>
            </p:nvSpPr>
            <p:spPr bwMode="auto">
              <a:xfrm>
                <a:off x="1279" y="1521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36"/>
              <p:cNvSpPr>
                <a:spLocks noChangeShapeType="1"/>
              </p:cNvSpPr>
              <p:nvPr/>
            </p:nvSpPr>
            <p:spPr bwMode="auto">
              <a:xfrm flipV="1">
                <a:off x="1415" y="1560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37"/>
            <p:cNvGrpSpPr>
              <a:grpSpLocks/>
            </p:cNvGrpSpPr>
            <p:nvPr/>
          </p:nvGrpSpPr>
          <p:grpSpPr bwMode="auto">
            <a:xfrm>
              <a:off x="1823" y="1361"/>
              <a:ext cx="295" cy="287"/>
              <a:chOff x="1823" y="1361"/>
              <a:chExt cx="295" cy="287"/>
            </a:xfrm>
          </p:grpSpPr>
          <p:sp>
            <p:nvSpPr>
              <p:cNvPr id="95" name="Oval 38"/>
              <p:cNvSpPr>
                <a:spLocks noChangeArrowheads="1"/>
              </p:cNvSpPr>
              <p:nvPr/>
            </p:nvSpPr>
            <p:spPr bwMode="auto">
              <a:xfrm>
                <a:off x="1823" y="1361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39"/>
              <p:cNvSpPr>
                <a:spLocks noChangeShapeType="1"/>
              </p:cNvSpPr>
              <p:nvPr/>
            </p:nvSpPr>
            <p:spPr bwMode="auto">
              <a:xfrm>
                <a:off x="1967" y="1409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5" name="Group 40"/>
            <p:cNvGrpSpPr>
              <a:grpSpLocks/>
            </p:cNvGrpSpPr>
            <p:nvPr/>
          </p:nvGrpSpPr>
          <p:grpSpPr bwMode="auto">
            <a:xfrm>
              <a:off x="1919" y="1881"/>
              <a:ext cx="295" cy="287"/>
              <a:chOff x="1919" y="1881"/>
              <a:chExt cx="295" cy="287"/>
            </a:xfrm>
          </p:grpSpPr>
          <p:sp>
            <p:nvSpPr>
              <p:cNvPr id="93" name="Oval 41"/>
              <p:cNvSpPr>
                <a:spLocks noChangeArrowheads="1"/>
              </p:cNvSpPr>
              <p:nvPr/>
            </p:nvSpPr>
            <p:spPr bwMode="auto">
              <a:xfrm>
                <a:off x="1919" y="1881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42"/>
              <p:cNvSpPr>
                <a:spLocks noChangeShapeType="1"/>
              </p:cNvSpPr>
              <p:nvPr/>
            </p:nvSpPr>
            <p:spPr bwMode="auto">
              <a:xfrm>
                <a:off x="2063" y="1929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6" name="Group 43"/>
            <p:cNvGrpSpPr>
              <a:grpSpLocks/>
            </p:cNvGrpSpPr>
            <p:nvPr/>
          </p:nvGrpSpPr>
          <p:grpSpPr bwMode="auto">
            <a:xfrm>
              <a:off x="1055" y="1857"/>
              <a:ext cx="295" cy="287"/>
              <a:chOff x="1055" y="1857"/>
              <a:chExt cx="295" cy="287"/>
            </a:xfrm>
          </p:grpSpPr>
          <p:sp>
            <p:nvSpPr>
              <p:cNvPr id="91" name="Oval 44"/>
              <p:cNvSpPr>
                <a:spLocks noChangeArrowheads="1"/>
              </p:cNvSpPr>
              <p:nvPr/>
            </p:nvSpPr>
            <p:spPr bwMode="auto">
              <a:xfrm>
                <a:off x="1055" y="1857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>
                <a:off x="1199" y="1905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7" name="Group 46"/>
            <p:cNvGrpSpPr>
              <a:grpSpLocks/>
            </p:cNvGrpSpPr>
            <p:nvPr/>
          </p:nvGrpSpPr>
          <p:grpSpPr bwMode="auto">
            <a:xfrm>
              <a:off x="2103" y="2880"/>
              <a:ext cx="295" cy="287"/>
              <a:chOff x="2103" y="2880"/>
              <a:chExt cx="295" cy="287"/>
            </a:xfrm>
          </p:grpSpPr>
          <p:sp>
            <p:nvSpPr>
              <p:cNvPr id="89" name="Oval 47"/>
              <p:cNvSpPr>
                <a:spLocks noChangeArrowheads="1"/>
              </p:cNvSpPr>
              <p:nvPr/>
            </p:nvSpPr>
            <p:spPr bwMode="auto">
              <a:xfrm>
                <a:off x="2103" y="2880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48"/>
              <p:cNvSpPr>
                <a:spLocks noChangeShapeType="1"/>
              </p:cNvSpPr>
              <p:nvPr/>
            </p:nvSpPr>
            <p:spPr bwMode="auto">
              <a:xfrm>
                <a:off x="2247" y="2929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8" name="Group 49"/>
            <p:cNvGrpSpPr>
              <a:grpSpLocks/>
            </p:cNvGrpSpPr>
            <p:nvPr/>
          </p:nvGrpSpPr>
          <p:grpSpPr bwMode="auto">
            <a:xfrm>
              <a:off x="759" y="1496"/>
              <a:ext cx="295" cy="287"/>
              <a:chOff x="759" y="1496"/>
              <a:chExt cx="295" cy="287"/>
            </a:xfrm>
          </p:grpSpPr>
          <p:sp>
            <p:nvSpPr>
              <p:cNvPr id="87" name="Oval 50"/>
              <p:cNvSpPr>
                <a:spLocks noChangeArrowheads="1"/>
              </p:cNvSpPr>
              <p:nvPr/>
            </p:nvSpPr>
            <p:spPr bwMode="auto">
              <a:xfrm>
                <a:off x="759" y="1496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51"/>
              <p:cNvSpPr>
                <a:spLocks noChangeShapeType="1"/>
              </p:cNvSpPr>
              <p:nvPr/>
            </p:nvSpPr>
            <p:spPr bwMode="auto">
              <a:xfrm>
                <a:off x="903" y="1545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4" name="Group 52"/>
            <p:cNvGrpSpPr>
              <a:grpSpLocks/>
            </p:cNvGrpSpPr>
            <p:nvPr/>
          </p:nvGrpSpPr>
          <p:grpSpPr bwMode="auto">
            <a:xfrm>
              <a:off x="647" y="3168"/>
              <a:ext cx="295" cy="287"/>
              <a:chOff x="647" y="3168"/>
              <a:chExt cx="295" cy="287"/>
            </a:xfrm>
          </p:grpSpPr>
          <p:sp>
            <p:nvSpPr>
              <p:cNvPr id="85" name="Oval 53"/>
              <p:cNvSpPr>
                <a:spLocks noChangeArrowheads="1"/>
              </p:cNvSpPr>
              <p:nvPr/>
            </p:nvSpPr>
            <p:spPr bwMode="auto">
              <a:xfrm>
                <a:off x="647" y="3168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54"/>
              <p:cNvSpPr>
                <a:spLocks noChangeShapeType="1"/>
              </p:cNvSpPr>
              <p:nvPr/>
            </p:nvSpPr>
            <p:spPr bwMode="auto">
              <a:xfrm>
                <a:off x="791" y="3217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5" name="Group 55"/>
            <p:cNvGrpSpPr>
              <a:grpSpLocks/>
            </p:cNvGrpSpPr>
            <p:nvPr/>
          </p:nvGrpSpPr>
          <p:grpSpPr bwMode="auto">
            <a:xfrm>
              <a:off x="1527" y="3377"/>
              <a:ext cx="295" cy="287"/>
              <a:chOff x="1527" y="3377"/>
              <a:chExt cx="295" cy="287"/>
            </a:xfrm>
          </p:grpSpPr>
          <p:sp>
            <p:nvSpPr>
              <p:cNvPr id="83" name="Oval 56"/>
              <p:cNvSpPr>
                <a:spLocks noChangeArrowheads="1"/>
              </p:cNvSpPr>
              <p:nvPr/>
            </p:nvSpPr>
            <p:spPr bwMode="auto">
              <a:xfrm>
                <a:off x="1527" y="3377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57"/>
              <p:cNvSpPr>
                <a:spLocks noChangeShapeType="1"/>
              </p:cNvSpPr>
              <p:nvPr/>
            </p:nvSpPr>
            <p:spPr bwMode="auto">
              <a:xfrm>
                <a:off x="1671" y="3425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6" name="Group 58"/>
            <p:cNvGrpSpPr>
              <a:grpSpLocks/>
            </p:cNvGrpSpPr>
            <p:nvPr/>
          </p:nvGrpSpPr>
          <p:grpSpPr bwMode="auto">
            <a:xfrm>
              <a:off x="575" y="3509"/>
              <a:ext cx="896" cy="289"/>
              <a:chOff x="575" y="3509"/>
              <a:chExt cx="896" cy="289"/>
            </a:xfrm>
          </p:grpSpPr>
          <p:sp>
            <p:nvSpPr>
              <p:cNvPr id="77" name="Text Box 59"/>
              <p:cNvSpPr txBox="1">
                <a:spLocks noChangeArrowheads="1"/>
              </p:cNvSpPr>
              <p:nvPr/>
            </p:nvSpPr>
            <p:spPr bwMode="auto">
              <a:xfrm>
                <a:off x="918" y="3509"/>
                <a:ext cx="216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>
                  <a:lnSpc>
                    <a:spcPct val="105000"/>
                  </a:lnSpc>
                </a:pPr>
                <a:r>
                  <a:rPr lang="en-AU">
                    <a:solidFill>
                      <a:srgbClr val="3333CC"/>
                    </a:solidFill>
                    <a:latin typeface="Chalkboard Bold" pitchFamily="48" charset="0"/>
                    <a:ea typeface="MS Gothic" charset="0"/>
                    <a:cs typeface="MS Gothic" charset="0"/>
                  </a:rPr>
                  <a:t>L</a:t>
                </a:r>
              </a:p>
            </p:txBody>
          </p:sp>
          <p:grpSp>
            <p:nvGrpSpPr>
              <p:cNvPr id="78" name="Group 60"/>
              <p:cNvGrpSpPr>
                <a:grpSpLocks/>
              </p:cNvGrpSpPr>
              <p:nvPr/>
            </p:nvGrpSpPr>
            <p:grpSpPr bwMode="auto">
              <a:xfrm>
                <a:off x="575" y="3601"/>
                <a:ext cx="896" cy="135"/>
                <a:chOff x="575" y="3601"/>
                <a:chExt cx="896" cy="135"/>
              </a:xfrm>
            </p:grpSpPr>
            <p:sp>
              <p:nvSpPr>
                <p:cNvPr id="79" name="Line 61"/>
                <p:cNvSpPr>
                  <a:spLocks noChangeShapeType="1"/>
                </p:cNvSpPr>
                <p:nvPr/>
              </p:nvSpPr>
              <p:spPr bwMode="auto">
                <a:xfrm>
                  <a:off x="575" y="3651"/>
                  <a:ext cx="247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222" y="3651"/>
                  <a:ext cx="249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63"/>
                <p:cNvSpPr>
                  <a:spLocks noChangeShapeType="1"/>
                </p:cNvSpPr>
                <p:nvPr/>
              </p:nvSpPr>
              <p:spPr bwMode="auto">
                <a:xfrm>
                  <a:off x="847" y="3601"/>
                  <a:ext cx="0" cy="135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64"/>
                <p:cNvSpPr>
                  <a:spLocks noChangeShapeType="1"/>
                </p:cNvSpPr>
                <p:nvPr/>
              </p:nvSpPr>
              <p:spPr bwMode="auto">
                <a:xfrm>
                  <a:off x="1215" y="3601"/>
                  <a:ext cx="0" cy="135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19" name="Picture 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1050" y="2124075"/>
            <a:ext cx="4375150" cy="4048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84" name="Picture 28" descr="CA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352285" name="Rectangle 29"/>
          <p:cNvSpPr>
            <a:spLocks noGrp="1" noRot="1" noChangeArrowheads="1"/>
          </p:cNvSpPr>
          <p:nvPr>
            <p:ph type="ctrTitle"/>
          </p:nvPr>
        </p:nvSpPr>
        <p:spPr>
          <a:xfrm>
            <a:off x="167881" y="0"/>
            <a:ext cx="7512050" cy="919162"/>
          </a:xfrm>
        </p:spPr>
        <p:txBody>
          <a:bodyPr/>
          <a:lstStyle/>
          <a:p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Cross-sections saturate!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cs typeface="Papyrus"/>
            </a:endParaRPr>
          </a:p>
        </p:txBody>
      </p:sp>
      <p:sp>
        <p:nvSpPr>
          <p:cNvPr id="44" name="Rectangle 43"/>
          <p:cNvSpPr>
            <a:spLocks noGrp="1" noChangeArrowheads="1"/>
          </p:cNvSpPr>
          <p:nvPr/>
        </p:nvSpPr>
        <p:spPr bwMode="auto">
          <a:xfrm>
            <a:off x="534988" y="2032794"/>
            <a:ext cx="8609012" cy="467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313" y="2135188"/>
            <a:ext cx="3046412" cy="3868737"/>
            <a:chOff x="567" y="1361"/>
            <a:chExt cx="1919" cy="24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43" y="2529"/>
              <a:ext cx="295" cy="287"/>
              <a:chOff x="1143" y="2529"/>
              <a:chExt cx="295" cy="287"/>
            </a:xfrm>
          </p:grpSpPr>
          <p:sp>
            <p:nvSpPr>
              <p:cNvPr id="117" name="Oval 5"/>
              <p:cNvSpPr>
                <a:spLocks noChangeArrowheads="1"/>
              </p:cNvSpPr>
              <p:nvPr/>
            </p:nvSpPr>
            <p:spPr bwMode="auto">
              <a:xfrm>
                <a:off x="1143" y="2529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6"/>
              <p:cNvSpPr>
                <a:spLocks noChangeShapeType="1"/>
              </p:cNvSpPr>
              <p:nvPr/>
            </p:nvSpPr>
            <p:spPr bwMode="auto">
              <a:xfrm>
                <a:off x="1287" y="2577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639" y="2968"/>
              <a:ext cx="295" cy="287"/>
              <a:chOff x="1639" y="2968"/>
              <a:chExt cx="295" cy="287"/>
            </a:xfrm>
          </p:grpSpPr>
          <p:sp>
            <p:nvSpPr>
              <p:cNvPr id="115" name="Oval 8"/>
              <p:cNvSpPr>
                <a:spLocks noChangeArrowheads="1"/>
              </p:cNvSpPr>
              <p:nvPr/>
            </p:nvSpPr>
            <p:spPr bwMode="auto">
              <a:xfrm>
                <a:off x="1639" y="2968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9"/>
              <p:cNvSpPr>
                <a:spLocks noChangeShapeType="1"/>
              </p:cNvSpPr>
              <p:nvPr/>
            </p:nvSpPr>
            <p:spPr bwMode="auto">
              <a:xfrm>
                <a:off x="1783" y="3017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959" y="2209"/>
              <a:ext cx="295" cy="287"/>
              <a:chOff x="959" y="2209"/>
              <a:chExt cx="295" cy="287"/>
            </a:xfrm>
          </p:grpSpPr>
          <p:sp>
            <p:nvSpPr>
              <p:cNvPr id="113" name="Oval 11"/>
              <p:cNvSpPr>
                <a:spLocks noChangeArrowheads="1"/>
              </p:cNvSpPr>
              <p:nvPr/>
            </p:nvSpPr>
            <p:spPr bwMode="auto">
              <a:xfrm>
                <a:off x="959" y="2209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12"/>
              <p:cNvSpPr>
                <a:spLocks noChangeShapeType="1"/>
              </p:cNvSpPr>
              <p:nvPr/>
            </p:nvSpPr>
            <p:spPr bwMode="auto">
              <a:xfrm flipV="1">
                <a:off x="1095" y="2248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679" y="2560"/>
              <a:ext cx="295" cy="287"/>
              <a:chOff x="679" y="2560"/>
              <a:chExt cx="295" cy="287"/>
            </a:xfrm>
          </p:grpSpPr>
          <p:sp>
            <p:nvSpPr>
              <p:cNvPr id="111" name="Oval 14"/>
              <p:cNvSpPr>
                <a:spLocks noChangeArrowheads="1"/>
              </p:cNvSpPr>
              <p:nvPr/>
            </p:nvSpPr>
            <p:spPr bwMode="auto">
              <a:xfrm>
                <a:off x="679" y="2560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15"/>
              <p:cNvSpPr>
                <a:spLocks noChangeShapeType="1"/>
              </p:cNvSpPr>
              <p:nvPr/>
            </p:nvSpPr>
            <p:spPr bwMode="auto">
              <a:xfrm flipV="1">
                <a:off x="815" y="2600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095" y="3161"/>
              <a:ext cx="295" cy="287"/>
              <a:chOff x="1095" y="3161"/>
              <a:chExt cx="295" cy="287"/>
            </a:xfrm>
          </p:grpSpPr>
          <p:sp>
            <p:nvSpPr>
              <p:cNvPr id="109" name="Oval 17"/>
              <p:cNvSpPr>
                <a:spLocks noChangeArrowheads="1"/>
              </p:cNvSpPr>
              <p:nvPr/>
            </p:nvSpPr>
            <p:spPr bwMode="auto">
              <a:xfrm>
                <a:off x="1095" y="3161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18"/>
              <p:cNvSpPr>
                <a:spLocks noChangeShapeType="1"/>
              </p:cNvSpPr>
              <p:nvPr/>
            </p:nvSpPr>
            <p:spPr bwMode="auto">
              <a:xfrm flipV="1">
                <a:off x="1231" y="3200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191" y="2409"/>
              <a:ext cx="295" cy="287"/>
              <a:chOff x="2191" y="2409"/>
              <a:chExt cx="295" cy="287"/>
            </a:xfrm>
          </p:grpSpPr>
          <p:sp>
            <p:nvSpPr>
              <p:cNvPr id="107" name="Oval 20"/>
              <p:cNvSpPr>
                <a:spLocks noChangeArrowheads="1"/>
              </p:cNvSpPr>
              <p:nvPr/>
            </p:nvSpPr>
            <p:spPr bwMode="auto">
              <a:xfrm>
                <a:off x="2191" y="2409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21"/>
              <p:cNvSpPr>
                <a:spLocks noChangeShapeType="1"/>
              </p:cNvSpPr>
              <p:nvPr/>
            </p:nvSpPr>
            <p:spPr bwMode="auto">
              <a:xfrm flipV="1">
                <a:off x="2327" y="2448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2159" y="1625"/>
              <a:ext cx="295" cy="287"/>
              <a:chOff x="2159" y="1625"/>
              <a:chExt cx="295" cy="287"/>
            </a:xfrm>
          </p:grpSpPr>
          <p:sp>
            <p:nvSpPr>
              <p:cNvPr id="105" name="Oval 23"/>
              <p:cNvSpPr>
                <a:spLocks noChangeArrowheads="1"/>
              </p:cNvSpPr>
              <p:nvPr/>
            </p:nvSpPr>
            <p:spPr bwMode="auto">
              <a:xfrm>
                <a:off x="2159" y="1625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24"/>
              <p:cNvSpPr>
                <a:spLocks noChangeShapeType="1"/>
              </p:cNvSpPr>
              <p:nvPr/>
            </p:nvSpPr>
            <p:spPr bwMode="auto">
              <a:xfrm flipV="1">
                <a:off x="2295" y="1664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1951" y="3336"/>
              <a:ext cx="295" cy="287"/>
              <a:chOff x="1951" y="3336"/>
              <a:chExt cx="295" cy="287"/>
            </a:xfrm>
          </p:grpSpPr>
          <p:sp>
            <p:nvSpPr>
              <p:cNvPr id="103" name="Oval 26"/>
              <p:cNvSpPr>
                <a:spLocks noChangeArrowheads="1"/>
              </p:cNvSpPr>
              <p:nvPr/>
            </p:nvSpPr>
            <p:spPr bwMode="auto">
              <a:xfrm>
                <a:off x="1951" y="3336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27"/>
              <p:cNvSpPr>
                <a:spLocks noChangeShapeType="1"/>
              </p:cNvSpPr>
              <p:nvPr/>
            </p:nvSpPr>
            <p:spPr bwMode="auto">
              <a:xfrm flipV="1">
                <a:off x="2087" y="3376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567" y="1825"/>
              <a:ext cx="295" cy="287"/>
              <a:chOff x="567" y="1825"/>
              <a:chExt cx="295" cy="287"/>
            </a:xfrm>
          </p:grpSpPr>
          <p:sp>
            <p:nvSpPr>
              <p:cNvPr id="101" name="Oval 29"/>
              <p:cNvSpPr>
                <a:spLocks noChangeArrowheads="1"/>
              </p:cNvSpPr>
              <p:nvPr/>
            </p:nvSpPr>
            <p:spPr bwMode="auto">
              <a:xfrm>
                <a:off x="567" y="1825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30"/>
              <p:cNvSpPr>
                <a:spLocks noChangeShapeType="1"/>
              </p:cNvSpPr>
              <p:nvPr/>
            </p:nvSpPr>
            <p:spPr bwMode="auto">
              <a:xfrm flipV="1">
                <a:off x="703" y="1864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1527" y="1905"/>
              <a:ext cx="295" cy="287"/>
              <a:chOff x="1527" y="1905"/>
              <a:chExt cx="295" cy="287"/>
            </a:xfrm>
          </p:grpSpPr>
          <p:sp>
            <p:nvSpPr>
              <p:cNvPr id="99" name="Oval 32"/>
              <p:cNvSpPr>
                <a:spLocks noChangeArrowheads="1"/>
              </p:cNvSpPr>
              <p:nvPr/>
            </p:nvSpPr>
            <p:spPr bwMode="auto">
              <a:xfrm>
                <a:off x="1527" y="1905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33"/>
              <p:cNvSpPr>
                <a:spLocks noChangeShapeType="1"/>
              </p:cNvSpPr>
              <p:nvPr/>
            </p:nvSpPr>
            <p:spPr bwMode="auto">
              <a:xfrm flipV="1">
                <a:off x="1663" y="1944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1279" y="1521"/>
              <a:ext cx="295" cy="287"/>
              <a:chOff x="1279" y="1521"/>
              <a:chExt cx="295" cy="287"/>
            </a:xfrm>
          </p:grpSpPr>
          <p:sp>
            <p:nvSpPr>
              <p:cNvPr id="97" name="Oval 35"/>
              <p:cNvSpPr>
                <a:spLocks noChangeArrowheads="1"/>
              </p:cNvSpPr>
              <p:nvPr/>
            </p:nvSpPr>
            <p:spPr bwMode="auto">
              <a:xfrm>
                <a:off x="1279" y="1521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36"/>
              <p:cNvSpPr>
                <a:spLocks noChangeShapeType="1"/>
              </p:cNvSpPr>
              <p:nvPr/>
            </p:nvSpPr>
            <p:spPr bwMode="auto">
              <a:xfrm flipV="1">
                <a:off x="1415" y="1560"/>
                <a:ext cx="0" cy="185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1823" y="1361"/>
              <a:ext cx="295" cy="287"/>
              <a:chOff x="1823" y="1361"/>
              <a:chExt cx="295" cy="287"/>
            </a:xfrm>
          </p:grpSpPr>
          <p:sp>
            <p:nvSpPr>
              <p:cNvPr id="95" name="Oval 38"/>
              <p:cNvSpPr>
                <a:spLocks noChangeArrowheads="1"/>
              </p:cNvSpPr>
              <p:nvPr/>
            </p:nvSpPr>
            <p:spPr bwMode="auto">
              <a:xfrm>
                <a:off x="1823" y="1361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39"/>
              <p:cNvSpPr>
                <a:spLocks noChangeShapeType="1"/>
              </p:cNvSpPr>
              <p:nvPr/>
            </p:nvSpPr>
            <p:spPr bwMode="auto">
              <a:xfrm>
                <a:off x="1967" y="1409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1919" y="1881"/>
              <a:ext cx="295" cy="287"/>
              <a:chOff x="1919" y="1881"/>
              <a:chExt cx="295" cy="287"/>
            </a:xfrm>
          </p:grpSpPr>
          <p:sp>
            <p:nvSpPr>
              <p:cNvPr id="93" name="Oval 41"/>
              <p:cNvSpPr>
                <a:spLocks noChangeArrowheads="1"/>
              </p:cNvSpPr>
              <p:nvPr/>
            </p:nvSpPr>
            <p:spPr bwMode="auto">
              <a:xfrm>
                <a:off x="1919" y="1881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42"/>
              <p:cNvSpPr>
                <a:spLocks noChangeShapeType="1"/>
              </p:cNvSpPr>
              <p:nvPr/>
            </p:nvSpPr>
            <p:spPr bwMode="auto">
              <a:xfrm>
                <a:off x="2063" y="1929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43"/>
            <p:cNvGrpSpPr>
              <a:grpSpLocks/>
            </p:cNvGrpSpPr>
            <p:nvPr/>
          </p:nvGrpSpPr>
          <p:grpSpPr bwMode="auto">
            <a:xfrm>
              <a:off x="1055" y="1857"/>
              <a:ext cx="295" cy="287"/>
              <a:chOff x="1055" y="1857"/>
              <a:chExt cx="295" cy="287"/>
            </a:xfrm>
          </p:grpSpPr>
          <p:sp>
            <p:nvSpPr>
              <p:cNvPr id="91" name="Oval 44"/>
              <p:cNvSpPr>
                <a:spLocks noChangeArrowheads="1"/>
              </p:cNvSpPr>
              <p:nvPr/>
            </p:nvSpPr>
            <p:spPr bwMode="auto">
              <a:xfrm>
                <a:off x="1055" y="1857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>
                <a:off x="1199" y="1905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46"/>
            <p:cNvGrpSpPr>
              <a:grpSpLocks/>
            </p:cNvGrpSpPr>
            <p:nvPr/>
          </p:nvGrpSpPr>
          <p:grpSpPr bwMode="auto">
            <a:xfrm>
              <a:off x="2103" y="2880"/>
              <a:ext cx="295" cy="287"/>
              <a:chOff x="2103" y="2880"/>
              <a:chExt cx="295" cy="287"/>
            </a:xfrm>
          </p:grpSpPr>
          <p:sp>
            <p:nvSpPr>
              <p:cNvPr id="89" name="Oval 47"/>
              <p:cNvSpPr>
                <a:spLocks noChangeArrowheads="1"/>
              </p:cNvSpPr>
              <p:nvPr/>
            </p:nvSpPr>
            <p:spPr bwMode="auto">
              <a:xfrm>
                <a:off x="2103" y="2880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48"/>
              <p:cNvSpPr>
                <a:spLocks noChangeShapeType="1"/>
              </p:cNvSpPr>
              <p:nvPr/>
            </p:nvSpPr>
            <p:spPr bwMode="auto">
              <a:xfrm>
                <a:off x="2247" y="2929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759" y="1496"/>
              <a:ext cx="295" cy="287"/>
              <a:chOff x="759" y="1496"/>
              <a:chExt cx="295" cy="287"/>
            </a:xfrm>
          </p:grpSpPr>
          <p:sp>
            <p:nvSpPr>
              <p:cNvPr id="87" name="Oval 50"/>
              <p:cNvSpPr>
                <a:spLocks noChangeArrowheads="1"/>
              </p:cNvSpPr>
              <p:nvPr/>
            </p:nvSpPr>
            <p:spPr bwMode="auto">
              <a:xfrm>
                <a:off x="759" y="1496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51"/>
              <p:cNvSpPr>
                <a:spLocks noChangeShapeType="1"/>
              </p:cNvSpPr>
              <p:nvPr/>
            </p:nvSpPr>
            <p:spPr bwMode="auto">
              <a:xfrm>
                <a:off x="903" y="1545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647" y="3168"/>
              <a:ext cx="295" cy="287"/>
              <a:chOff x="647" y="3168"/>
              <a:chExt cx="295" cy="287"/>
            </a:xfrm>
          </p:grpSpPr>
          <p:sp>
            <p:nvSpPr>
              <p:cNvPr id="85" name="Oval 53"/>
              <p:cNvSpPr>
                <a:spLocks noChangeArrowheads="1"/>
              </p:cNvSpPr>
              <p:nvPr/>
            </p:nvSpPr>
            <p:spPr bwMode="auto">
              <a:xfrm>
                <a:off x="647" y="3168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54"/>
              <p:cNvSpPr>
                <a:spLocks noChangeShapeType="1"/>
              </p:cNvSpPr>
              <p:nvPr/>
            </p:nvSpPr>
            <p:spPr bwMode="auto">
              <a:xfrm>
                <a:off x="791" y="3217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55"/>
            <p:cNvGrpSpPr>
              <a:grpSpLocks/>
            </p:cNvGrpSpPr>
            <p:nvPr/>
          </p:nvGrpSpPr>
          <p:grpSpPr bwMode="auto">
            <a:xfrm>
              <a:off x="1527" y="3377"/>
              <a:ext cx="295" cy="287"/>
              <a:chOff x="1527" y="3377"/>
              <a:chExt cx="295" cy="287"/>
            </a:xfrm>
          </p:grpSpPr>
          <p:sp>
            <p:nvSpPr>
              <p:cNvPr id="83" name="Oval 56"/>
              <p:cNvSpPr>
                <a:spLocks noChangeArrowheads="1"/>
              </p:cNvSpPr>
              <p:nvPr/>
            </p:nvSpPr>
            <p:spPr bwMode="auto">
              <a:xfrm>
                <a:off x="1527" y="3377"/>
                <a:ext cx="295" cy="287"/>
              </a:xfrm>
              <a:prstGeom prst="ellipse">
                <a:avLst/>
              </a:prstGeom>
              <a:gradFill rotWithShape="0">
                <a:gsLst>
                  <a:gs pos="0">
                    <a:srgbClr val="000046"/>
                  </a:gs>
                  <a:gs pos="100000">
                    <a:srgbClr val="000099"/>
                  </a:gs>
                </a:gsLst>
                <a:lin ang="10800000" scaled="1"/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57"/>
              <p:cNvSpPr>
                <a:spLocks noChangeShapeType="1"/>
              </p:cNvSpPr>
              <p:nvPr/>
            </p:nvSpPr>
            <p:spPr bwMode="auto">
              <a:xfrm>
                <a:off x="1671" y="3425"/>
                <a:ext cx="0" cy="183"/>
              </a:xfrm>
              <a:prstGeom prst="line">
                <a:avLst/>
              </a:prstGeom>
              <a:noFill/>
              <a:ln w="28440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8"/>
            <p:cNvGrpSpPr>
              <a:grpSpLocks/>
            </p:cNvGrpSpPr>
            <p:nvPr/>
          </p:nvGrpSpPr>
          <p:grpSpPr bwMode="auto">
            <a:xfrm>
              <a:off x="575" y="3509"/>
              <a:ext cx="896" cy="289"/>
              <a:chOff x="575" y="3509"/>
              <a:chExt cx="896" cy="289"/>
            </a:xfrm>
          </p:grpSpPr>
          <p:sp>
            <p:nvSpPr>
              <p:cNvPr id="77" name="Text Box 59"/>
              <p:cNvSpPr txBox="1">
                <a:spLocks noChangeArrowheads="1"/>
              </p:cNvSpPr>
              <p:nvPr/>
            </p:nvSpPr>
            <p:spPr bwMode="auto">
              <a:xfrm>
                <a:off x="918" y="3509"/>
                <a:ext cx="216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>
                  <a:lnSpc>
                    <a:spcPct val="105000"/>
                  </a:lnSpc>
                </a:pPr>
                <a:r>
                  <a:rPr lang="en-AU">
                    <a:solidFill>
                      <a:srgbClr val="3333CC"/>
                    </a:solidFill>
                    <a:latin typeface="Chalkboard Bold" pitchFamily="48" charset="0"/>
                    <a:ea typeface="MS Gothic" charset="0"/>
                    <a:cs typeface="MS Gothic" charset="0"/>
                  </a:rPr>
                  <a:t>L</a:t>
                </a:r>
              </a:p>
            </p:txBody>
          </p:sp>
          <p:grpSp>
            <p:nvGrpSpPr>
              <p:cNvPr id="22" name="Group 60"/>
              <p:cNvGrpSpPr>
                <a:grpSpLocks/>
              </p:cNvGrpSpPr>
              <p:nvPr/>
            </p:nvGrpSpPr>
            <p:grpSpPr bwMode="auto">
              <a:xfrm>
                <a:off x="575" y="3601"/>
                <a:ext cx="896" cy="135"/>
                <a:chOff x="575" y="3601"/>
                <a:chExt cx="896" cy="135"/>
              </a:xfrm>
            </p:grpSpPr>
            <p:sp>
              <p:nvSpPr>
                <p:cNvPr id="79" name="Line 61"/>
                <p:cNvSpPr>
                  <a:spLocks noChangeShapeType="1"/>
                </p:cNvSpPr>
                <p:nvPr/>
              </p:nvSpPr>
              <p:spPr bwMode="auto">
                <a:xfrm>
                  <a:off x="575" y="3651"/>
                  <a:ext cx="247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222" y="3651"/>
                  <a:ext cx="249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63"/>
                <p:cNvSpPr>
                  <a:spLocks noChangeShapeType="1"/>
                </p:cNvSpPr>
                <p:nvPr/>
              </p:nvSpPr>
              <p:spPr bwMode="auto">
                <a:xfrm>
                  <a:off x="847" y="3601"/>
                  <a:ext cx="0" cy="135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64"/>
                <p:cNvSpPr>
                  <a:spLocks noChangeShapeType="1"/>
                </p:cNvSpPr>
                <p:nvPr/>
              </p:nvSpPr>
              <p:spPr bwMode="auto">
                <a:xfrm>
                  <a:off x="1215" y="3601"/>
                  <a:ext cx="0" cy="135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9" name="Rectangle 68"/>
          <p:cNvSpPr/>
          <p:nvPr/>
        </p:nvSpPr>
        <p:spPr>
          <a:xfrm>
            <a:off x="3467100" y="1250311"/>
            <a:ext cx="5676900" cy="5090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For strong interactions, the</a:t>
            </a:r>
          </a:p>
          <a:p>
            <a:r>
              <a:rPr lang="en-US" sz="2800" dirty="0" smtClean="0"/>
              <a:t>scattering length</a:t>
            </a:r>
            <a:r>
              <a:rPr lang="en-US" sz="2800" dirty="0" smtClean="0">
                <a:solidFill>
                  <a:srgbClr val="FF0000"/>
                </a:solidFill>
              </a:rPr>
              <a:t> a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rgbClr val="FF0000"/>
                </a:solidFill>
              </a:rPr>
              <a:t>infinite.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scattering cross-section</a:t>
            </a:r>
          </a:p>
          <a:p>
            <a:r>
              <a:rPr lang="en-US" sz="2800" dirty="0" smtClean="0"/>
              <a:t>reaches a finite limit, called the </a:t>
            </a:r>
            <a:r>
              <a:rPr lang="en-US" sz="2800" dirty="0" smtClean="0">
                <a:solidFill>
                  <a:srgbClr val="FF0000"/>
                </a:solidFill>
              </a:rPr>
              <a:t>unitarity</a:t>
            </a:r>
            <a:r>
              <a:rPr lang="en-US" sz="2800" dirty="0" smtClean="0"/>
              <a:t> limit.</a:t>
            </a:r>
          </a:p>
          <a:p>
            <a:endParaRPr lang="en-US" sz="2800" dirty="0" smtClean="0"/>
          </a:p>
          <a:p>
            <a:r>
              <a:rPr lang="en-US" sz="2800" dirty="0" smtClean="0"/>
              <a:t>The value of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is irrelevant.</a:t>
            </a:r>
          </a:p>
          <a:p>
            <a:endParaRPr lang="en-US" sz="2800" dirty="0" smtClean="0"/>
          </a:p>
          <a:p>
            <a:r>
              <a:rPr lang="en-US" sz="2800" dirty="0" smtClean="0"/>
              <a:t>Only the spacing </a:t>
            </a:r>
            <a:r>
              <a:rPr lang="en-US" sz="2800" dirty="0" smtClean="0">
                <a:solidFill>
                  <a:schemeClr val="accent2"/>
                </a:solidFill>
              </a:rPr>
              <a:t>L</a:t>
            </a:r>
            <a:r>
              <a:rPr lang="en-US" sz="2800" dirty="0" smtClean="0"/>
              <a:t> remains!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84" name="Picture 28" descr="CA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352285" name="Rectangle 29"/>
          <p:cNvSpPr>
            <a:spLocks noGrp="1" noRot="1" noChangeArrowheads="1"/>
          </p:cNvSpPr>
          <p:nvPr>
            <p:ph type="ctrTitle"/>
          </p:nvPr>
        </p:nvSpPr>
        <p:spPr>
          <a:xfrm>
            <a:off x="218681" y="950174"/>
            <a:ext cx="7512050" cy="919162"/>
          </a:xfrm>
        </p:spPr>
        <p:txBody>
          <a:bodyPr/>
          <a:lstStyle/>
          <a:p>
            <a:pPr eaLnBrk="1" hangingPunct="1"/>
            <a:r>
              <a:rPr kumimoji="1" lang="en-US" altLang="zh-CN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 Bold" pitchFamily="48" charset="0"/>
              </a:rPr>
              <a:t>Universality Conjecture:</a:t>
            </a:r>
            <a:r>
              <a:rPr kumimoji="1" lang="en-US" altLang="zh-CN" sz="5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 Bold" pitchFamily="48" charset="0"/>
              </a:rPr>
              <a:t/>
            </a:r>
            <a:br>
              <a:rPr kumimoji="1" lang="en-US" altLang="zh-CN" sz="5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 Bold" pitchFamily="48" charset="0"/>
              </a:rPr>
            </a:br>
            <a:r>
              <a:rPr kumimoji="1" lang="en-US" altLang="zh-CN" sz="5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halkboard Bold" pitchFamily="48" charset="0"/>
              </a:rPr>
              <a:t> </a:t>
            </a: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 Bold" pitchFamily="48" charset="0"/>
              </a:rPr>
              <a:t>One length scale: L = n</a:t>
            </a:r>
            <a:r>
              <a:rPr kumimoji="1" lang="en-US" altLang="zh-CN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 Bold" pitchFamily="48" charset="0"/>
              </a:rPr>
              <a:t>-1/3</a:t>
            </a: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 Bold" pitchFamily="48" charset="0"/>
              </a:rPr>
              <a:t/>
            </a:r>
            <a:b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 Bold" pitchFamily="48" charset="0"/>
              </a:rPr>
            </a:b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 Bold" pitchFamily="48" charset="0"/>
              </a:rPr>
              <a:t>Thermodynamics independent </a:t>
            </a: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 Bold" pitchFamily="48" charset="0"/>
              </a:rPr>
              <a:t>of structure</a:t>
            </a:r>
            <a:endParaRPr kumimoji="1" lang="en-US" altLang="zh-CN" sz="3200" dirty="0">
              <a:effectLst>
                <a:outerShdw blurRad="38100" dist="38100" dir="2700000" algn="tl">
                  <a:srgbClr val="DDDDDD"/>
                </a:outerShdw>
              </a:effectLst>
              <a:latin typeface="Garamond" charset="0"/>
            </a:endParaRPr>
          </a:p>
        </p:txBody>
      </p:sp>
      <p:pic>
        <p:nvPicPr>
          <p:cNvPr id="6" name="Picture 18" descr="Length_and_ener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895600"/>
            <a:ext cx="6788150" cy="34496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84" name="Picture 28" descr="CA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352285" name="Rectangle 29"/>
          <p:cNvSpPr>
            <a:spLocks noGrp="1" noRot="1" noChangeArrowheads="1"/>
          </p:cNvSpPr>
          <p:nvPr>
            <p:ph type="ctrTitle"/>
          </p:nvPr>
        </p:nvSpPr>
        <p:spPr>
          <a:xfrm>
            <a:off x="485381" y="61174"/>
            <a:ext cx="7512050" cy="919162"/>
          </a:xfrm>
        </p:spPr>
        <p:txBody>
          <a:bodyPr/>
          <a:lstStyle/>
          <a:p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Single-Channel Theory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cs typeface="Papyru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1638300"/>
            <a:ext cx="9180513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4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409605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506203" y="431801"/>
            <a:ext cx="7512050" cy="968188"/>
          </a:xfrm>
        </p:spPr>
        <p:txBody>
          <a:bodyPr/>
          <a:lstStyle/>
          <a:p>
            <a:r>
              <a:rPr lang="en-AU" sz="4800" i="1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Low temperature</a:t>
            </a:r>
            <a:br>
              <a:rPr lang="en-AU" sz="4800" i="1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</a:br>
            <a:r>
              <a:rPr lang="en-AU" sz="4800" i="1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T-matrix Theories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ea typeface="AppleGothic"/>
              <a:cs typeface="Papyru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78008" y="1295796"/>
            <a:ext cx="518349" cy="475557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pic>
        <p:nvPicPr>
          <p:cNvPr id="9" name="Picture 8" descr="T-matrixEquation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2170531"/>
            <a:ext cx="7569200" cy="3113717"/>
          </a:xfrm>
          <a:prstGeom prst="rect">
            <a:avLst/>
          </a:prstGeom>
        </p:spPr>
      </p:pic>
      <p:pic>
        <p:nvPicPr>
          <p:cNvPr id="10" name="Picture 9" descr="G-matrixEquations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600" y="5307830"/>
            <a:ext cx="5791200" cy="15501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4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409605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506203" y="1"/>
            <a:ext cx="7512050" cy="968188"/>
          </a:xfrm>
        </p:spPr>
        <p:txBody>
          <a:bodyPr/>
          <a:lstStyle/>
          <a:p>
            <a:r>
              <a:rPr lang="en-AU" sz="4800" i="1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Three Possibilities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ea typeface="AppleGothic"/>
              <a:cs typeface="Papyrus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84200" y="1663700"/>
            <a:ext cx="8026400" cy="1752600"/>
          </a:xfrm>
        </p:spPr>
        <p:txBody>
          <a:bodyPr/>
          <a:lstStyle/>
          <a:p>
            <a:pPr marL="514350" indent="-514350" algn="l">
              <a:buAutoNum type="alphaLcParenR"/>
            </a:pPr>
            <a:r>
              <a:rPr lang="en-US" dirty="0" smtClean="0"/>
              <a:t>GG – self-consistent theory</a:t>
            </a:r>
          </a:p>
          <a:p>
            <a:pPr marL="514350" indent="-514350" algn="l">
              <a:buFont typeface="Wingdings" charset="2"/>
              <a:buAutoNum type="alphaLcParenR"/>
            </a:pPr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 – non self-consistent theory</a:t>
            </a:r>
          </a:p>
          <a:p>
            <a:pPr marL="514350" indent="-514350" algn="l">
              <a:buAutoNum type="alphaLcParenR"/>
            </a:pPr>
            <a:r>
              <a:rPr lang="en-US" dirty="0" smtClean="0"/>
              <a:t>NSR</a:t>
            </a:r>
            <a:r>
              <a:rPr lang="en-US" baseline="-25000" dirty="0" smtClean="0"/>
              <a:t> </a:t>
            </a:r>
            <a:r>
              <a:rPr lang="en-US" dirty="0" smtClean="0"/>
              <a:t>– Gaussian pair-fluctuation theory</a:t>
            </a:r>
            <a:endParaRPr lang="en-US" dirty="0"/>
          </a:p>
        </p:txBody>
      </p:sp>
      <p:pic>
        <p:nvPicPr>
          <p:cNvPr id="9" name="Picture 8" descr="ApproxDyso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4047924"/>
            <a:ext cx="8128000" cy="12225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84" name="Picture 28" descr="CA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352285" name="Rectangle 29"/>
          <p:cNvSpPr>
            <a:spLocks noGrp="1" noRot="1" noChangeArrowheads="1"/>
          </p:cNvSpPr>
          <p:nvPr>
            <p:ph type="ctrTitle"/>
          </p:nvPr>
        </p:nvSpPr>
        <p:spPr>
          <a:xfrm>
            <a:off x="485381" y="61174"/>
            <a:ext cx="7512050" cy="919162"/>
          </a:xfrm>
        </p:spPr>
        <p:txBody>
          <a:bodyPr/>
          <a:lstStyle/>
          <a:p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Unitarity</a:t>
            </a:r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 Ground State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cs typeface="Papyrus"/>
            </a:endParaRPr>
          </a:p>
        </p:txBody>
      </p:sp>
      <p:pic>
        <p:nvPicPr>
          <p:cNvPr id="4" name="Picture 3" descr="ZeroTempEnergy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376256"/>
            <a:ext cx="7734300" cy="5481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5117" y="1053312"/>
            <a:ext cx="4931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Hu, X.-J. Liu and P. D. </a:t>
            </a:r>
            <a:r>
              <a:rPr lang="en-US" dirty="0" smtClean="0"/>
              <a:t>D, Europhys</a:t>
            </a:r>
            <a:r>
              <a:rPr lang="en-US" dirty="0" smtClean="0"/>
              <a:t>. Lett. 74, 574 (2006).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What is the coldest measured temperature?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48000"/>
              <a:buFont typeface="Times New Roman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AU" dirty="0" smtClean="0">
              <a:latin typeface="Times New Roman" charset="0"/>
            </a:endParaRPr>
          </a:p>
          <a:p>
            <a:pPr marL="0" indent="0">
              <a:buSzPct val="48000"/>
              <a:buFont typeface="Times New Roman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 smtClean="0">
                <a:latin typeface="Times New Roman" charset="0"/>
              </a:rPr>
              <a:t>Why does this matter to us?</a:t>
            </a:r>
          </a:p>
          <a:p>
            <a:pPr marL="0" indent="0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AU" dirty="0" smtClean="0">
              <a:latin typeface="Times New Roman" charset="0"/>
            </a:endParaRPr>
          </a:p>
          <a:p>
            <a:pPr marL="0" indent="0">
              <a:buSzPct val="48000"/>
              <a:buFont typeface="Times New Roman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 smtClean="0">
                <a:latin typeface="Times New Roman" charset="0"/>
              </a:rPr>
              <a:t>How is it changing modern physics?</a:t>
            </a:r>
          </a:p>
          <a:p>
            <a:pPr marL="0" indent="0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AU" dirty="0" smtClean="0">
              <a:latin typeface="Times New Roman" charset="0"/>
            </a:endParaRPr>
          </a:p>
          <a:p>
            <a:pPr marL="0" indent="0">
              <a:buSzPct val="48000"/>
              <a:buFont typeface="Times New Roman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AU" dirty="0" smtClean="0">
                <a:latin typeface="Times New Roman" charset="0"/>
              </a:rPr>
              <a:t>What kind of theory is needed?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84" name="Picture 28" descr="CA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352285" name="Rectangle 29"/>
          <p:cNvSpPr>
            <a:spLocks noGrp="1" noRot="1" noChangeArrowheads="1"/>
          </p:cNvSpPr>
          <p:nvPr>
            <p:ph type="ctrTitle"/>
          </p:nvPr>
        </p:nvSpPr>
        <p:spPr>
          <a:xfrm>
            <a:off x="0" y="0"/>
            <a:ext cx="7512050" cy="919162"/>
          </a:xfrm>
        </p:spPr>
        <p:txBody>
          <a:bodyPr/>
          <a:lstStyle/>
          <a:p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Evidence For Universality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cs typeface="Papyru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82725"/>
            <a:ext cx="9144000" cy="537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2954" y="1007332"/>
            <a:ext cx="620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Hui Hu, Peter D. Drummond, Xia-Ji Liu</a:t>
            </a:r>
            <a:r>
              <a:rPr lang="en-US" dirty="0" smtClean="0"/>
              <a:t>,, </a:t>
            </a:r>
            <a:r>
              <a:rPr lang="en-US" dirty="0" smtClean="0"/>
              <a:t>Nature Physics 3, 469 - 472 (2007)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4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409605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0" y="0"/>
            <a:ext cx="7512050" cy="968188"/>
          </a:xfrm>
        </p:spPr>
        <p:txBody>
          <a:bodyPr/>
          <a:lstStyle/>
          <a:p>
            <a:r>
              <a:rPr lang="en-AU" sz="4800" i="1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Virial Expansion Method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ea typeface="AppleGothic"/>
              <a:cs typeface="Papyru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041" y="6275856"/>
            <a:ext cx="3043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Liu </a:t>
            </a:r>
            <a:r>
              <a:rPr lang="en-US" i="1" dirty="0" smtClean="0">
                <a:solidFill>
                  <a:schemeClr val="tx1"/>
                </a:solidFill>
              </a:rPr>
              <a:t>et al</a:t>
            </a:r>
            <a:r>
              <a:rPr lang="en-US" dirty="0" smtClean="0">
                <a:solidFill>
                  <a:schemeClr val="tx1"/>
                </a:solidFill>
              </a:rPr>
              <a:t>., PRL </a:t>
            </a:r>
            <a:r>
              <a:rPr lang="en-US" b="1" dirty="0" smtClean="0">
                <a:solidFill>
                  <a:schemeClr val="tx1"/>
                </a:solidFill>
              </a:rPr>
              <a:t>102</a:t>
            </a:r>
            <a:r>
              <a:rPr lang="en-US" dirty="0" smtClean="0">
                <a:solidFill>
                  <a:schemeClr val="tx1"/>
                </a:solidFill>
              </a:rPr>
              <a:t>, 160401 (2009)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758256"/>
            <a:ext cx="9251251" cy="148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sz="3200" dirty="0" smtClean="0"/>
              <a:t> Calculate coefficients from trapped bound states</a:t>
            </a:r>
          </a:p>
          <a:p>
            <a:pPr>
              <a:buFont typeface="Wingdings" charset="2"/>
              <a:buChar char="§"/>
            </a:pPr>
            <a:r>
              <a:rPr lang="en-US" sz="3200" dirty="0" smtClean="0"/>
              <a:t> Homogeneous coefficients from trapped results</a:t>
            </a:r>
            <a:endParaRPr lang="en-US" sz="3200" dirty="0"/>
          </a:p>
        </p:txBody>
      </p:sp>
      <p:pic>
        <p:nvPicPr>
          <p:cNvPr id="14" name="Picture 13" descr="Thermpotenti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7150" y="1200150"/>
            <a:ext cx="6159500" cy="774700"/>
          </a:xfrm>
          <a:prstGeom prst="rect">
            <a:avLst/>
          </a:prstGeom>
          <a:noFill/>
        </p:spPr>
      </p:pic>
      <p:pic>
        <p:nvPicPr>
          <p:cNvPr id="9" name="Picture 8" descr="Virialex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46338"/>
            <a:ext cx="9144000" cy="847725"/>
          </a:xfrm>
          <a:prstGeom prst="rect">
            <a:avLst/>
          </a:prstGeom>
          <a:noFill/>
        </p:spPr>
      </p:pic>
      <p:pic>
        <p:nvPicPr>
          <p:cNvPr id="12" name="Picture 11" descr="fugaci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4900" y="3625850"/>
            <a:ext cx="7086600" cy="1238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84" name="Picture 28" descr="CA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352285" name="Rectangle 29"/>
          <p:cNvSpPr>
            <a:spLocks noGrp="1" noRot="1" noChangeArrowheads="1"/>
          </p:cNvSpPr>
          <p:nvPr>
            <p:ph type="ctrTitle"/>
          </p:nvPr>
        </p:nvSpPr>
        <p:spPr>
          <a:xfrm>
            <a:off x="485381" y="61174"/>
            <a:ext cx="7512050" cy="919162"/>
          </a:xfrm>
        </p:spPr>
        <p:txBody>
          <a:bodyPr/>
          <a:lstStyle/>
          <a:p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Three-body energy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cs typeface="Papyru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457325"/>
            <a:ext cx="914400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84" name="Picture 28" descr="CA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0" y="0"/>
            <a:ext cx="7534006" cy="117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b="1">
                <a:solidFill>
                  <a:srgbClr val="333333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b="1">
                <a:solidFill>
                  <a:srgbClr val="333333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b="1">
                <a:solidFill>
                  <a:srgbClr val="333333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b="1">
                <a:solidFill>
                  <a:srgbClr val="333333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b="1">
                <a:solidFill>
                  <a:srgbClr val="333333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b="1">
                <a:solidFill>
                  <a:srgbClr val="333333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b="1">
                <a:solidFill>
                  <a:srgbClr val="333333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b="1">
                <a:solidFill>
                  <a:srgbClr val="333333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0">
              <a:lnSpc>
                <a:spcPct val="10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i="1" dirty="0" smtClean="0">
                <a:solidFill>
                  <a:srgbClr val="FF0000"/>
                </a:solidFill>
                <a:latin typeface="Chalkboard Bold" pitchFamily="48" charset="0"/>
              </a:rPr>
              <a:t>Predicted </a:t>
            </a:r>
            <a:r>
              <a:rPr lang="en-US" sz="4000" i="1" dirty="0">
                <a:solidFill>
                  <a:srgbClr val="FF0000"/>
                </a:solidFill>
                <a:latin typeface="Chalkboard Bold" pitchFamily="48" charset="0"/>
              </a:rPr>
              <a:t>b</a:t>
            </a:r>
            <a:r>
              <a:rPr lang="en-US" sz="4000" i="1" baseline="-25000" dirty="0">
                <a:solidFill>
                  <a:srgbClr val="FF0000"/>
                </a:solidFill>
                <a:latin typeface="Chalkboard Bold" pitchFamily="48" charset="0"/>
              </a:rPr>
              <a:t>3 </a:t>
            </a:r>
            <a:r>
              <a:rPr lang="en-US" sz="4000" i="1" dirty="0">
                <a:solidFill>
                  <a:srgbClr val="FF0000"/>
                </a:solidFill>
                <a:latin typeface="Chalkboard Bold" pitchFamily="48" charset="0"/>
              </a:rPr>
              <a:t>at unitarity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21" y="1364962"/>
            <a:ext cx="7112000" cy="109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4000" y="3594100"/>
            <a:ext cx="86360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Previous field theory result:    +1.11 </a:t>
            </a:r>
          </a:p>
          <a:p>
            <a:endParaRPr lang="en-US" sz="3600" dirty="0" smtClean="0"/>
          </a:p>
          <a:p>
            <a:pPr>
              <a:buFont typeface="Arial"/>
              <a:buChar char="•"/>
            </a:pPr>
            <a:r>
              <a:rPr lang="en-US" sz="3600" dirty="0" smtClean="0"/>
              <a:t>Experiment  - ENS,  2011:      -0.29(2)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63538" y="966788"/>
            <a:ext cx="8426450" cy="568325"/>
          </a:xfrm>
        </p:spPr>
        <p:txBody>
          <a:bodyPr/>
          <a:lstStyle/>
          <a:p>
            <a:pPr algn="l">
              <a:buClr>
                <a:srgbClr val="FFFFCC"/>
              </a:buClr>
              <a:buFontTx/>
              <a:buChar char="•"/>
            </a:pPr>
            <a:r>
              <a:rPr lang="en-AU" sz="2800" dirty="0">
                <a:solidFill>
                  <a:srgbClr val="FFFFCC"/>
                </a:solidFill>
                <a:effectLst/>
                <a:latin typeface="Optima"/>
                <a:cs typeface="Optima"/>
              </a:rPr>
              <a:t> Illuminate a cloud with a “moving” standing 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wave</a:t>
            </a:r>
            <a:endParaRPr lang="en-AU" sz="2800" dirty="0">
              <a:solidFill>
                <a:srgbClr val="FFFFCC"/>
              </a:solidFill>
              <a:effectLst/>
              <a:latin typeface="Optima"/>
              <a:cs typeface="Optima"/>
            </a:endParaRPr>
          </a:p>
        </p:txBody>
      </p:sp>
      <p:pic>
        <p:nvPicPr>
          <p:cNvPr id="258053" name="Picture 5" descr="CA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258054" name="Rectangle 6"/>
          <p:cNvSpPr>
            <a:spLocks noGrp="1" noRot="1" noChangeArrowheads="1"/>
          </p:cNvSpPr>
          <p:nvPr>
            <p:ph type="ctrTitle"/>
          </p:nvPr>
        </p:nvSpPr>
        <p:spPr>
          <a:xfrm>
            <a:off x="585788" y="80963"/>
            <a:ext cx="7512050" cy="869950"/>
          </a:xfrm>
        </p:spPr>
        <p:txBody>
          <a:bodyPr/>
          <a:lstStyle/>
          <a:p>
            <a:r>
              <a:rPr lang="en-AU" sz="4800" dirty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Bragg Scattering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cs typeface="Papyrus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16200000">
            <a:off x="1559189" y="1046690"/>
            <a:ext cx="2133601" cy="4561417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grpSp>
        <p:nvGrpSpPr>
          <p:cNvPr id="258099" name="Group 51"/>
          <p:cNvGrpSpPr>
            <a:grpSpLocks/>
          </p:cNvGrpSpPr>
          <p:nvPr/>
        </p:nvGrpSpPr>
        <p:grpSpPr bwMode="auto">
          <a:xfrm rot="16200000">
            <a:off x="3536943" y="2459176"/>
            <a:ext cx="671512" cy="1954213"/>
            <a:chOff x="1544" y="2976"/>
            <a:chExt cx="366" cy="1065"/>
          </a:xfrm>
        </p:grpSpPr>
        <p:pic>
          <p:nvPicPr>
            <p:cNvPr id="258097" name="Picture 4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1296" y="3427"/>
              <a:ext cx="86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8098" name="Freeform 50"/>
            <p:cNvSpPr>
              <a:spLocks/>
            </p:cNvSpPr>
            <p:nvPr/>
          </p:nvSpPr>
          <p:spPr bwMode="auto">
            <a:xfrm rot="16200000">
              <a:off x="1646" y="3037"/>
              <a:ext cx="225" cy="10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58" y="8"/>
                </a:cxn>
                <a:cxn ang="0">
                  <a:pos x="218" y="1"/>
                </a:cxn>
              </a:cxnLst>
              <a:rect l="0" t="0" r="r" b="b"/>
              <a:pathLst>
                <a:path w="218" h="49">
                  <a:moveTo>
                    <a:pt x="0" y="49"/>
                  </a:moveTo>
                  <a:cubicBezTo>
                    <a:pt x="11" y="32"/>
                    <a:pt x="22" y="16"/>
                    <a:pt x="58" y="8"/>
                  </a:cubicBezTo>
                  <a:cubicBezTo>
                    <a:pt x="94" y="0"/>
                    <a:pt x="156" y="0"/>
                    <a:pt x="218" y="1"/>
                  </a:cubicBezTo>
                </a:path>
              </a:pathLst>
            </a:custGeom>
            <a:noFill/>
            <a:ln w="22225" cap="flat" cmpd="sng">
              <a:solidFill>
                <a:srgbClr val="C0C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8103" name="Rectangle 55"/>
          <p:cNvSpPr>
            <a:spLocks noRot="1" noChangeArrowheads="1"/>
          </p:cNvSpPr>
          <p:nvPr/>
        </p:nvSpPr>
        <p:spPr bwMode="auto">
          <a:xfrm>
            <a:off x="2335293" y="2319986"/>
            <a:ext cx="89799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Clr>
                <a:srgbClr val="FFFFCC"/>
              </a:buClr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Optima"/>
                <a:cs typeface="Optima"/>
              </a:rPr>
              <a:t>Atom cloud</a:t>
            </a:r>
            <a:endParaRPr lang="en-US" sz="16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258113" name="Rectangle 65"/>
          <p:cNvSpPr>
            <a:spLocks noRot="1" noChangeArrowheads="1"/>
          </p:cNvSpPr>
          <p:nvPr/>
        </p:nvSpPr>
        <p:spPr bwMode="auto">
          <a:xfrm>
            <a:off x="406663" y="2533466"/>
            <a:ext cx="15589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rgbClr val="FFFFCC"/>
              </a:buClr>
              <a:buFontTx/>
              <a:buNone/>
            </a:pPr>
            <a:r>
              <a:rPr lang="en-US" sz="2000" i="1" dirty="0" err="1" smtClean="0">
                <a:solidFill>
                  <a:schemeClr val="tx1"/>
                </a:solidFill>
                <a:latin typeface="Symbol" charset="2"/>
              </a:rPr>
              <a:t>n</a:t>
            </a:r>
            <a:r>
              <a:rPr lang="en-US" sz="2000" i="1" dirty="0" smtClean="0">
                <a:solidFill>
                  <a:schemeClr val="tx1"/>
                </a:solidFill>
                <a:latin typeface="Symbol" charset="2"/>
              </a:rPr>
              <a:t> + </a:t>
            </a:r>
            <a:r>
              <a:rPr lang="en-US" sz="2000" i="1" dirty="0" err="1" smtClean="0">
                <a:solidFill>
                  <a:schemeClr val="tx1"/>
                </a:solidFill>
                <a:latin typeface="Symbol" charset="2"/>
              </a:rPr>
              <a:t>w</a:t>
            </a:r>
            <a:endParaRPr lang="en-US" sz="2000" i="1" dirty="0">
              <a:solidFill>
                <a:schemeClr val="tx1"/>
              </a:solidFill>
              <a:latin typeface="Symbol" charset="2"/>
            </a:endParaRPr>
          </a:p>
        </p:txBody>
      </p:sp>
      <p:sp>
        <p:nvSpPr>
          <p:cNvPr id="258114" name="Rectangle 66"/>
          <p:cNvSpPr>
            <a:spLocks noRot="1" noChangeArrowheads="1"/>
          </p:cNvSpPr>
          <p:nvPr/>
        </p:nvSpPr>
        <p:spPr bwMode="auto">
          <a:xfrm>
            <a:off x="3759199" y="2509653"/>
            <a:ext cx="774701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rgbClr val="FFFFCC"/>
              </a:buClr>
              <a:buFontTx/>
              <a:buNone/>
            </a:pPr>
            <a:r>
              <a:rPr lang="en-US" sz="2000" i="1" dirty="0" err="1">
                <a:solidFill>
                  <a:schemeClr val="tx1"/>
                </a:solidFill>
                <a:latin typeface="Symbol" charset="2"/>
              </a:rPr>
              <a:t>n</a:t>
            </a:r>
            <a:endParaRPr lang="en-US" sz="2000" i="1" dirty="0">
              <a:solidFill>
                <a:schemeClr val="tx1"/>
              </a:solidFill>
              <a:latin typeface="Symbol" charset="2"/>
            </a:endParaRPr>
          </a:p>
        </p:txBody>
      </p:sp>
      <p:sp>
        <p:nvSpPr>
          <p:cNvPr id="25" name="Oval 24"/>
          <p:cNvSpPr/>
          <p:nvPr/>
        </p:nvSpPr>
        <p:spPr bwMode="auto">
          <a:xfrm rot="16200000">
            <a:off x="1953121" y="3341825"/>
            <a:ext cx="1365250" cy="285750"/>
          </a:xfrm>
          <a:prstGeom prst="ellipse">
            <a:avLst/>
          </a:prstGeom>
          <a:gradFill flip="none" rotWithShape="1">
            <a:gsLst>
              <a:gs pos="0">
                <a:srgbClr val="FB0C46"/>
              </a:gs>
              <a:gs pos="100000">
                <a:srgbClr val="FFFFFF">
                  <a:alpha val="0"/>
                </a:srgbClr>
              </a:gs>
              <a:gs pos="25000">
                <a:srgbClr val="FB0C46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grpSp>
        <p:nvGrpSpPr>
          <p:cNvPr id="27" name="Group 51"/>
          <p:cNvGrpSpPr>
            <a:grpSpLocks/>
          </p:cNvGrpSpPr>
          <p:nvPr/>
        </p:nvGrpSpPr>
        <p:grpSpPr bwMode="auto">
          <a:xfrm rot="5400000">
            <a:off x="1049859" y="2512093"/>
            <a:ext cx="671512" cy="1954213"/>
            <a:chOff x="1544" y="2976"/>
            <a:chExt cx="366" cy="1065"/>
          </a:xfrm>
          <a:scene3d>
            <a:camera prst="perspectiveFront" fov="2700000">
              <a:rot lat="0" lon="0" rev="0"/>
            </a:camera>
            <a:lightRig rig="threePt" dir="t"/>
          </a:scene3d>
        </p:grpSpPr>
        <p:pic>
          <p:nvPicPr>
            <p:cNvPr id="28" name="Picture 4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1296" y="3427"/>
              <a:ext cx="86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Freeform 50"/>
            <p:cNvSpPr>
              <a:spLocks/>
            </p:cNvSpPr>
            <p:nvPr/>
          </p:nvSpPr>
          <p:spPr bwMode="auto">
            <a:xfrm rot="16200000">
              <a:off x="1646" y="3037"/>
              <a:ext cx="225" cy="10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58" y="8"/>
                </a:cxn>
                <a:cxn ang="0">
                  <a:pos x="218" y="1"/>
                </a:cxn>
              </a:cxnLst>
              <a:rect l="0" t="0" r="r" b="b"/>
              <a:pathLst>
                <a:path w="218" h="49">
                  <a:moveTo>
                    <a:pt x="0" y="49"/>
                  </a:moveTo>
                  <a:cubicBezTo>
                    <a:pt x="11" y="32"/>
                    <a:pt x="22" y="16"/>
                    <a:pt x="58" y="8"/>
                  </a:cubicBezTo>
                  <a:cubicBezTo>
                    <a:pt x="94" y="0"/>
                    <a:pt x="156" y="0"/>
                    <a:pt x="218" y="1"/>
                  </a:cubicBezTo>
                </a:path>
              </a:pathLst>
            </a:custGeom>
            <a:noFill/>
            <a:ln w="22225" cap="flat" cmpd="sng">
              <a:solidFill>
                <a:srgbClr val="C0C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38771" y="2412858"/>
            <a:ext cx="2997852" cy="4017675"/>
            <a:chOff x="5838771" y="2412858"/>
            <a:chExt cx="2997852" cy="4017675"/>
          </a:xfrm>
        </p:grpSpPr>
        <p:grpSp>
          <p:nvGrpSpPr>
            <p:cNvPr id="39" name="Group 38"/>
            <p:cNvGrpSpPr/>
            <p:nvPr/>
          </p:nvGrpSpPr>
          <p:grpSpPr>
            <a:xfrm>
              <a:off x="5842124" y="2412858"/>
              <a:ext cx="2994499" cy="1702119"/>
              <a:chOff x="5842124" y="2412858"/>
              <a:chExt cx="2994499" cy="1702119"/>
            </a:xfrm>
          </p:grpSpPr>
          <p:pic>
            <p:nvPicPr>
              <p:cNvPr id="23" name="Picture 22" descr="sample_cloud_0freq.jpg"/>
              <p:cNvPicPr>
                <a:picLocks noChangeAspect="1"/>
              </p:cNvPicPr>
              <p:nvPr/>
            </p:nvPicPr>
            <p:blipFill>
              <a:blip r:embed="rId6"/>
              <a:srcRect l="12702" t="7083" r="9015" b="9941"/>
              <a:stretch>
                <a:fillRect/>
              </a:stretch>
            </p:blipFill>
            <p:spPr>
              <a:xfrm flipH="1">
                <a:off x="5842124" y="2422507"/>
                <a:ext cx="2994499" cy="1692470"/>
              </a:xfrm>
              <a:prstGeom prst="rect">
                <a:avLst/>
              </a:prstGeom>
            </p:spPr>
          </p:pic>
          <p:sp>
            <p:nvSpPr>
              <p:cNvPr id="34" name="Rectangle 57"/>
              <p:cNvSpPr>
                <a:spLocks noRot="1" noChangeArrowheads="1"/>
              </p:cNvSpPr>
              <p:nvPr/>
            </p:nvSpPr>
            <p:spPr bwMode="auto">
              <a:xfrm>
                <a:off x="6713750" y="2412858"/>
                <a:ext cx="2033588" cy="37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FFCC"/>
                  </a:buClr>
                  <a:buFontTx/>
                  <a:buNone/>
                </a:pPr>
                <a:r>
                  <a:rPr lang="en-US" sz="1800" dirty="0" err="1" smtClean="0">
                    <a:solidFill>
                      <a:srgbClr val="000000"/>
                    </a:solidFill>
                    <a:latin typeface="Optima"/>
                    <a:cs typeface="Optima"/>
                  </a:rPr>
                  <a:t>Unscattered</a:t>
                </a:r>
                <a:endParaRPr lang="en-US" sz="1800" dirty="0">
                  <a:solidFill>
                    <a:srgbClr val="000000"/>
                  </a:solidFill>
                  <a:latin typeface="Optima"/>
                  <a:cs typeface="Optima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838771" y="4709846"/>
              <a:ext cx="2997852" cy="1720687"/>
              <a:chOff x="5838771" y="4709846"/>
              <a:chExt cx="2997852" cy="1720687"/>
            </a:xfrm>
          </p:grpSpPr>
          <p:pic>
            <p:nvPicPr>
              <p:cNvPr id="24" name="Picture 23" descr="sample_cloud_atomfreq.jpg"/>
              <p:cNvPicPr>
                <a:picLocks noChangeAspect="1"/>
              </p:cNvPicPr>
              <p:nvPr/>
            </p:nvPicPr>
            <p:blipFill>
              <a:blip r:embed="rId7"/>
              <a:srcRect l="12615" t="6834" r="9015" b="10145"/>
              <a:stretch>
                <a:fillRect/>
              </a:stretch>
            </p:blipFill>
            <p:spPr>
              <a:xfrm flipH="1">
                <a:off x="5838771" y="4721047"/>
                <a:ext cx="2997852" cy="1709486"/>
              </a:xfrm>
              <a:prstGeom prst="rect">
                <a:avLst/>
              </a:prstGeom>
            </p:spPr>
          </p:pic>
          <p:sp>
            <p:nvSpPr>
              <p:cNvPr id="35" name="Rectangle 57"/>
              <p:cNvSpPr>
                <a:spLocks noRot="1" noChangeArrowheads="1"/>
              </p:cNvSpPr>
              <p:nvPr/>
            </p:nvSpPr>
            <p:spPr bwMode="auto">
              <a:xfrm>
                <a:off x="6720409" y="4709846"/>
                <a:ext cx="2033588" cy="370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FFCC"/>
                  </a:buClr>
                  <a:buFontTx/>
                  <a:buNone/>
                </a:pPr>
                <a:r>
                  <a:rPr lang="en-US" sz="1800" dirty="0" smtClean="0">
                    <a:solidFill>
                      <a:srgbClr val="000000"/>
                    </a:solidFill>
                    <a:latin typeface="Optima"/>
                    <a:cs typeface="Optima"/>
                  </a:rPr>
                  <a:t>Bragg scattered</a:t>
                </a:r>
                <a:endParaRPr lang="en-US" sz="1800" dirty="0">
                  <a:solidFill>
                    <a:srgbClr val="000000"/>
                  </a:solidFill>
                  <a:latin typeface="Optima"/>
                  <a:cs typeface="Optima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44044" y="4616009"/>
            <a:ext cx="2033588" cy="1516700"/>
            <a:chOff x="744044" y="4616009"/>
            <a:chExt cx="2033588" cy="1516700"/>
          </a:xfrm>
        </p:grpSpPr>
        <p:sp>
          <p:nvSpPr>
            <p:cNvPr id="258105" name="Rectangle 57"/>
            <p:cNvSpPr>
              <a:spLocks noRot="1" noChangeArrowheads="1"/>
            </p:cNvSpPr>
            <p:nvPr/>
          </p:nvSpPr>
          <p:spPr bwMode="auto">
            <a:xfrm>
              <a:off x="744044" y="4616009"/>
              <a:ext cx="2033588" cy="612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buClr>
                  <a:srgbClr val="FFFFCC"/>
                </a:buClr>
                <a:buFontTx/>
                <a:buNone/>
              </a:pPr>
              <a:r>
                <a:rPr lang="en-US" sz="2000" dirty="0">
                  <a:solidFill>
                    <a:srgbClr val="FFFFCC"/>
                  </a:solidFill>
                  <a:latin typeface="Optima"/>
                  <a:cs typeface="Optima"/>
                </a:rPr>
                <a:t>Bragg</a:t>
              </a:r>
              <a:r>
                <a:rPr lang="en-US" sz="2000" dirty="0" smtClean="0">
                  <a:solidFill>
                    <a:srgbClr val="FFFFCC"/>
                  </a:solidFill>
                  <a:latin typeface="Optima"/>
                  <a:cs typeface="Optima"/>
                </a:rPr>
                <a:t> condition</a:t>
              </a:r>
              <a:endParaRPr lang="en-US" sz="2000" dirty="0">
                <a:solidFill>
                  <a:srgbClr val="FFFFCC"/>
                </a:solidFill>
                <a:latin typeface="Optima"/>
                <a:cs typeface="Optima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815668" y="5224160"/>
              <a:ext cx="1889459" cy="908549"/>
              <a:chOff x="815668" y="5224160"/>
              <a:chExt cx="1889459" cy="908549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815668" y="5224160"/>
                <a:ext cx="1889459" cy="9085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Tx/>
                  <a:buFont typeface="Wingdings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>
                    <a:biLevel thresh="50000"/>
                  </a:blip>
                  <a:stretch>
                    <a:fillRect/>
                  </a:stretch>
                </p:blipFill>
              </mc:Choice>
              <mc:Fallback>
                <p:blipFill>
                  <a:blip r:embed="rId9">
                    <a:biLevel thresh="50000"/>
                  </a:blip>
                  <a:stretch>
                    <a:fillRect/>
                  </a:stretch>
                </p:blipFill>
              </mc:Fallback>
            </mc:AlternateContent>
            <p:spPr>
              <a:xfrm>
                <a:off x="920652" y="5319056"/>
                <a:ext cx="1660576" cy="71040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366565" y="1517378"/>
            <a:ext cx="8674169" cy="4859191"/>
            <a:chOff x="366565" y="1528718"/>
            <a:chExt cx="8674169" cy="485919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Choice>
            <mc:Fallback>
              <p:blipFill>
                <a:blip r:embed="rId11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Fallback>
          </mc:AlternateContent>
          <p:spPr>
            <a:xfrm>
              <a:off x="3506998" y="4851056"/>
              <a:ext cx="1913581" cy="56635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Choice>
            <mc:Fallback>
              <p:blipFill>
                <a:blip r:embed="rId13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Fallback>
          </mc:AlternateContent>
          <p:spPr>
            <a:xfrm>
              <a:off x="3329972" y="5821557"/>
              <a:ext cx="2110946" cy="56635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366565" y="1528718"/>
              <a:ext cx="86741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FFCC"/>
                </a:buClr>
                <a:buFontTx/>
                <a:buChar char="•"/>
              </a:pPr>
              <a:r>
                <a:rPr lang="en-AU" sz="2800" dirty="0" smtClean="0">
                  <a:solidFill>
                    <a:srgbClr val="FFFFCC"/>
                  </a:solidFill>
                  <a:latin typeface="Optima"/>
                  <a:cs typeface="Optima"/>
                </a:rPr>
                <a:t> Can scatter molecules (pairs) / atoms by selecting </a:t>
              </a:r>
              <a:r>
                <a:rPr lang="en-AU" sz="2800" i="1" dirty="0" err="1" smtClean="0">
                  <a:solidFill>
                    <a:srgbClr val="FFFFCC"/>
                  </a:solidFill>
                  <a:latin typeface="Symbol" charset="2"/>
                  <a:cs typeface="Symbol" charset="2"/>
                </a:rPr>
                <a:t>w</a:t>
              </a:r>
              <a:endParaRPr lang="en-US" sz="2800" dirty="0">
                <a:solidFill>
                  <a:srgbClr val="FFFFCC"/>
                </a:solidFill>
                <a:latin typeface="Optima"/>
                <a:cs typeface="Opti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158756" y="1045689"/>
            <a:ext cx="8810897" cy="568325"/>
          </a:xfrm>
        </p:spPr>
        <p:txBody>
          <a:bodyPr/>
          <a:lstStyle/>
          <a:p>
            <a:pPr algn="l"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Maiandra GD" pitchFamily="34" charset="0"/>
              </a:rPr>
              <a:t> 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Previously measured spectra in the </a:t>
            </a:r>
            <a:r>
              <a:rPr lang="en-AU" sz="2800" dirty="0">
                <a:solidFill>
                  <a:srgbClr val="FFFFCC"/>
                </a:solidFill>
                <a:effectLst/>
                <a:latin typeface="Optima"/>
                <a:cs typeface="Optima"/>
              </a:rPr>
              <a:t>BEC-BCS crossover</a:t>
            </a:r>
            <a:endParaRPr lang="en-US" sz="2800" dirty="0">
              <a:solidFill>
                <a:srgbClr val="FFFFCC"/>
              </a:solidFill>
              <a:effectLst/>
              <a:latin typeface="Optima"/>
              <a:cs typeface="Optima"/>
            </a:endParaRPr>
          </a:p>
        </p:txBody>
      </p:sp>
      <p:pic>
        <p:nvPicPr>
          <p:cNvPr id="379908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379909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492098" y="-7788"/>
            <a:ext cx="7512050" cy="903099"/>
          </a:xfrm>
        </p:spPr>
        <p:txBody>
          <a:bodyPr/>
          <a:lstStyle/>
          <a:p>
            <a:r>
              <a:rPr lang="en-AU" sz="4800" dirty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Bragg Spectroscopy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cs typeface="Papyru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3282" y="6498168"/>
            <a:ext cx="386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Veeravalli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et al</a:t>
            </a:r>
            <a:r>
              <a:rPr lang="en-US" dirty="0" smtClean="0">
                <a:solidFill>
                  <a:schemeClr val="tx1"/>
                </a:solidFill>
              </a:rPr>
              <a:t>., PRL </a:t>
            </a:r>
            <a:r>
              <a:rPr lang="en-US" b="1" dirty="0" smtClean="0">
                <a:solidFill>
                  <a:schemeClr val="tx1"/>
                </a:solidFill>
              </a:rPr>
              <a:t>101</a:t>
            </a:r>
            <a:r>
              <a:rPr lang="en-US" dirty="0" smtClean="0">
                <a:solidFill>
                  <a:schemeClr val="tx1"/>
                </a:solidFill>
              </a:rPr>
              <a:t>, 250403 (2008)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1347446" y="1689693"/>
            <a:ext cx="6488242" cy="4756854"/>
            <a:chOff x="1343034" y="1897850"/>
            <a:chExt cx="6246877" cy="4605566"/>
          </a:xfrm>
        </p:grpSpPr>
        <p:grpSp>
          <p:nvGrpSpPr>
            <p:cNvPr id="3" name="Group 25"/>
            <p:cNvGrpSpPr/>
            <p:nvPr/>
          </p:nvGrpSpPr>
          <p:grpSpPr>
            <a:xfrm>
              <a:off x="1368498" y="1897850"/>
              <a:ext cx="6221413" cy="4575175"/>
              <a:chOff x="1244600" y="1908175"/>
              <a:chExt cx="6221413" cy="4575175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44600" y="1908175"/>
                <a:ext cx="6221413" cy="4575175"/>
                <a:chOff x="752" y="1019"/>
                <a:chExt cx="4342" cy="3193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752" y="1019"/>
                  <a:ext cx="4342" cy="3193"/>
                  <a:chOff x="752" y="1019"/>
                  <a:chExt cx="4342" cy="3193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752" y="1019"/>
                    <a:ext cx="4342" cy="3193"/>
                    <a:chOff x="752" y="1019"/>
                    <a:chExt cx="4342" cy="3193"/>
                  </a:xfrm>
                </p:grpSpPr>
                <p:pic>
                  <p:nvPicPr>
                    <p:cNvPr id="13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752" y="1019"/>
                      <a:ext cx="4342" cy="31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sp>
                  <p:nvSpPr>
                    <p:cNvPr id="14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" y="1119"/>
                      <a:ext cx="1923" cy="1435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7" y="2401"/>
                      <a:ext cx="1644" cy="201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2" y="1098"/>
                      <a:ext cx="293" cy="1495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1102"/>
                    <a:ext cx="871" cy="120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0" name="Picture 1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801" y="1123"/>
                  <a:ext cx="1125" cy="15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5093735" y="2129101"/>
                <a:ext cx="50526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dirty="0" smtClean="0">
                    <a:solidFill>
                      <a:srgbClr val="000000"/>
                    </a:solidFill>
                    <a:latin typeface="Optima"/>
                    <a:cs typeface="Optima"/>
                  </a:rPr>
                  <a:t>BEC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093735" y="3830166"/>
                <a:ext cx="50388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dirty="0" smtClean="0">
                    <a:solidFill>
                      <a:srgbClr val="000000"/>
                    </a:solidFill>
                    <a:latin typeface="Optima"/>
                    <a:cs typeface="Optima"/>
                  </a:rPr>
                  <a:t>BCS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endCxn id="19" idx="0"/>
              </p:cNvCxnSpPr>
              <p:nvPr/>
            </p:nvCxnSpPr>
            <p:spPr bwMode="auto">
              <a:xfrm rot="16200000" flipH="1">
                <a:off x="4665677" y="3150166"/>
                <a:ext cx="1352303" cy="769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24" name="Rectangle 23"/>
              <p:cNvSpPr/>
              <p:nvPr/>
            </p:nvSpPr>
            <p:spPr bwMode="auto">
              <a:xfrm>
                <a:off x="1311264" y="2508836"/>
                <a:ext cx="258123" cy="303538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Tx/>
                  <a:buFont typeface="Wingdings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2785253" y="6215303"/>
                <a:ext cx="3389045" cy="25564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Tx/>
                  <a:buFont typeface="Wingdings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 rot="16200000">
              <a:off x="858105" y="3881664"/>
              <a:ext cx="1323801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7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AU" sz="1700" i="1" dirty="0" smtClean="0">
                  <a:solidFill>
                    <a:srgbClr val="000000"/>
                  </a:solidFill>
                  <a:latin typeface="Optima"/>
                  <a:cs typeface="Optima"/>
                </a:rPr>
                <a:t>X</a:t>
              </a:r>
              <a:r>
                <a:rPr lang="en-AU" sz="1700" i="1" baseline="-25000" dirty="0" smtClean="0">
                  <a:solidFill>
                    <a:srgbClr val="000000"/>
                  </a:solidFill>
                  <a:latin typeface="Optima"/>
                  <a:cs typeface="Optima"/>
                </a:rPr>
                <a:t>COM </a:t>
              </a:r>
              <a:r>
                <a:rPr lang="en-AU" sz="1700" dirty="0" smtClean="0">
                  <a:solidFill>
                    <a:srgbClr val="000000"/>
                  </a:solidFill>
                  <a:latin typeface="Optima"/>
                  <a:cs typeface="Optima"/>
                </a:rPr>
                <a:t>(</a:t>
              </a:r>
              <a:r>
                <a:rPr lang="en-AU" sz="17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AU" sz="1700" dirty="0" smtClean="0">
                  <a:solidFill>
                    <a:srgbClr val="000000"/>
                  </a:solidFill>
                  <a:latin typeface="Optima"/>
                  <a:cs typeface="Optima"/>
                </a:rPr>
                <a:t>m)</a:t>
              </a:r>
              <a:endParaRPr lang="en-US" sz="17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21778" y="6149473"/>
              <a:ext cx="152919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700" i="1" dirty="0" err="1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w</a:t>
              </a:r>
              <a:r>
                <a:rPr lang="en-US" sz="17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/2p </a:t>
              </a:r>
              <a:r>
                <a:rPr lang="en-US" sz="1700" dirty="0" smtClean="0">
                  <a:solidFill>
                    <a:srgbClr val="000000"/>
                  </a:solidFill>
                  <a:latin typeface="Optima"/>
                  <a:cs typeface="Optima"/>
                </a:rPr>
                <a:t>(kHz)</a:t>
              </a:r>
              <a:endParaRPr lang="en-US" sz="1700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423863" y="901147"/>
            <a:ext cx="8426450" cy="650036"/>
          </a:xfrm>
        </p:spPr>
        <p:txBody>
          <a:bodyPr/>
          <a:lstStyle/>
          <a:p>
            <a:pPr algn="l"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Maiandra GD" pitchFamily="34" charset="0"/>
              </a:rPr>
              <a:t> 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This greatly improves the measurement accuracy of </a:t>
            </a:r>
            <a:r>
              <a:rPr lang="en-AU" sz="2800" i="1" dirty="0" err="1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S</a:t>
            </a:r>
            <a:r>
              <a:rPr lang="en-AU" sz="2800" dirty="0" err="1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(</a:t>
            </a:r>
            <a:r>
              <a:rPr lang="en-AU" sz="2800" i="1" dirty="0" err="1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k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) through the BEC-BCS crossover </a:t>
            </a:r>
            <a:endParaRPr lang="en-US" sz="2800" dirty="0">
              <a:solidFill>
                <a:srgbClr val="FFFFCC"/>
              </a:solidFill>
              <a:effectLst/>
              <a:latin typeface="Optima"/>
              <a:cs typeface="Optima"/>
            </a:endParaRPr>
          </a:p>
        </p:txBody>
      </p:sp>
      <p:pic>
        <p:nvPicPr>
          <p:cNvPr id="379908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379909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343534" y="-7788"/>
            <a:ext cx="7660614" cy="903099"/>
          </a:xfrm>
        </p:spPr>
        <p:txBody>
          <a:bodyPr/>
          <a:lstStyle/>
          <a:p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Static Structure Factor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cs typeface="Papyru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220" y="6193537"/>
            <a:ext cx="8222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Kuhnle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et al</a:t>
            </a:r>
            <a:r>
              <a:rPr lang="en-US" dirty="0" smtClean="0">
                <a:solidFill>
                  <a:schemeClr val="tx1"/>
                </a:solidFill>
              </a:rPr>
              <a:t>.,</a:t>
            </a:r>
            <a:r>
              <a:rPr lang="en-US" dirty="0" smtClean="0">
                <a:solidFill>
                  <a:schemeClr val="tx1"/>
                </a:solidFill>
              </a:rPr>
              <a:t> Phys. Rev. Lett. 105, 070402 (2010)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,  </a:t>
            </a:r>
            <a:r>
              <a:rPr lang="en-US" dirty="0" smtClean="0">
                <a:solidFill>
                  <a:schemeClr val="tx1"/>
                </a:solidFill>
              </a:rPr>
              <a:t>Hu </a:t>
            </a:r>
            <a:r>
              <a:rPr lang="en-US" i="1" dirty="0" smtClean="0">
                <a:solidFill>
                  <a:schemeClr val="tx1"/>
                </a:solidFill>
              </a:rPr>
              <a:t>et al</a:t>
            </a:r>
            <a:r>
              <a:rPr lang="en-US" dirty="0" smtClean="0">
                <a:solidFill>
                  <a:schemeClr val="tx1"/>
                </a:solidFill>
              </a:rPr>
              <a:t>.,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Europhysics</a:t>
            </a:r>
            <a:r>
              <a:rPr lang="en-US" dirty="0" smtClean="0">
                <a:solidFill>
                  <a:schemeClr val="tx1"/>
                </a:solidFill>
              </a:rPr>
              <a:t> Letters 91, 20005 (2010). 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1799" y="2070100"/>
            <a:ext cx="5081703" cy="3949700"/>
            <a:chOff x="1457419" y="1551183"/>
            <a:chExt cx="6214849" cy="4716014"/>
          </a:xfrm>
        </p:grpSpPr>
        <p:sp>
          <p:nvSpPr>
            <p:cNvPr id="9" name="Rectangle 8"/>
            <p:cNvSpPr/>
            <p:nvPr/>
          </p:nvSpPr>
          <p:spPr bwMode="auto">
            <a:xfrm>
              <a:off x="1457419" y="1551183"/>
              <a:ext cx="6214849" cy="471601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 descr="fig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695202" y="1622744"/>
              <a:ext cx="5573482" cy="452993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4247334" y="1957199"/>
              <a:ext cx="2925247" cy="199884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32195" y="3799879"/>
              <a:ext cx="1280447" cy="51012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Rectangle 2"/>
          <p:cNvSpPr txBox="1">
            <a:spLocks noRot="1" noChangeArrowheads="1"/>
          </p:cNvSpPr>
          <p:nvPr/>
        </p:nvSpPr>
        <p:spPr bwMode="auto">
          <a:xfrm>
            <a:off x="5765800" y="2337596"/>
            <a:ext cx="3213100" cy="326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Clr>
                <a:srgbClr val="FFFFCC"/>
              </a:buClr>
              <a:buFontTx/>
              <a:buChar char="•"/>
            </a:pPr>
            <a:r>
              <a:rPr kumimoji="0" lang="en-AU" sz="2800" b="0" i="1" u="none" strike="noStrike" kern="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</a:t>
            </a:r>
            <a:r>
              <a:rPr kumimoji="0" lang="en-A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S</a:t>
            </a:r>
            <a:r>
              <a:rPr kumimoji="0" lang="en-A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(</a:t>
            </a:r>
            <a:r>
              <a:rPr kumimoji="0" lang="en-A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k</a:t>
            </a: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) decays from 2 – 1 through the BEC-BCS crossover due</a:t>
            </a:r>
            <a:r>
              <a:rPr kumimoji="0" lang="en-AU" sz="2800" b="0" i="0" u="none" strike="noStrike" kern="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to the decay of </a:t>
            </a:r>
            <a:r>
              <a:rPr lang="en-AU" sz="2800" i="1" kern="0" dirty="0" smtClean="0">
                <a:solidFill>
                  <a:srgbClr val="FFFFCC"/>
                </a:solidFill>
                <a:latin typeface="Optima"/>
                <a:cs typeface="Optima"/>
              </a:rPr>
              <a:t>g</a:t>
            </a:r>
            <a:r>
              <a:rPr lang="en-AU" sz="2800" baseline="-25000" dirty="0" smtClean="0">
                <a:solidFill>
                  <a:srgbClr val="FFFFCC"/>
                </a:solidFill>
                <a:latin typeface="Times New Roman" charset="0"/>
                <a:ea typeface="Times New Roman" charset="0"/>
                <a:cs typeface="Times New Roman" charset="0"/>
              </a:rPr>
              <a:t>↑↓</a:t>
            </a:r>
            <a:r>
              <a:rPr lang="en-AU" sz="2800" kern="0" baseline="30000" dirty="0" smtClean="0">
                <a:solidFill>
                  <a:srgbClr val="FFFFCC"/>
                </a:solidFill>
                <a:latin typeface="Optima"/>
                <a:cs typeface="Optima"/>
              </a:rPr>
              <a:t>(2)</a:t>
            </a:r>
            <a:r>
              <a:rPr lang="en-AU" sz="2800" kern="0" dirty="0" smtClean="0">
                <a:solidFill>
                  <a:srgbClr val="FFFFCC"/>
                </a:solidFill>
                <a:latin typeface="Optima"/>
                <a:cs typeface="Optima"/>
              </a:rPr>
              <a:t>(</a:t>
            </a:r>
            <a:r>
              <a:rPr lang="en-AU" sz="2800" i="1" kern="0" dirty="0" smtClean="0">
                <a:solidFill>
                  <a:srgbClr val="FFFFCC"/>
                </a:solidFill>
                <a:latin typeface="Optima"/>
                <a:cs typeface="Optima"/>
              </a:rPr>
              <a:t>r</a:t>
            </a:r>
            <a:r>
              <a:rPr lang="en-AU" sz="2800" kern="0" dirty="0" smtClean="0">
                <a:solidFill>
                  <a:srgbClr val="FFFFCC"/>
                </a:solidFill>
                <a:latin typeface="Optima"/>
                <a:cs typeface="Optima"/>
              </a:rPr>
              <a:t>), in good agreement with theory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599931" y="2540193"/>
            <a:ext cx="1004229" cy="2591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146593" y="956106"/>
            <a:ext cx="8858003" cy="1105902"/>
          </a:xfrm>
        </p:spPr>
        <p:txBody>
          <a:bodyPr/>
          <a:lstStyle/>
          <a:p>
            <a:pPr algn="l"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In 2005 </a:t>
            </a:r>
            <a:r>
              <a:rPr lang="en-AU" sz="2800" dirty="0" err="1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Shina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Tan derived several exact relations linking macroscopic properties to a single microscopic parameter, the contact –</a:t>
            </a:r>
            <a:endParaRPr lang="en-AU" sz="2800" b="1" i="1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r>
              <a:rPr lang="en-AU" sz="2800" b="1" i="1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		</a:t>
            </a: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</p:txBody>
      </p:sp>
      <p:pic>
        <p:nvPicPr>
          <p:cNvPr id="409604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409605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381283" y="10412"/>
            <a:ext cx="7512050" cy="968188"/>
          </a:xfrm>
        </p:spPr>
        <p:txBody>
          <a:bodyPr/>
          <a:lstStyle/>
          <a:p>
            <a:r>
              <a:rPr lang="en-AU" sz="46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Tan’s Universal Relations</a:t>
            </a:r>
            <a:endParaRPr lang="en-US" sz="46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ea typeface="AppleGothic"/>
              <a:cs typeface="Papyru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1090" y="2053162"/>
            <a:ext cx="3795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Tan, Ann Phys </a:t>
            </a:r>
            <a:r>
              <a:rPr lang="en-US" b="1" dirty="0" smtClean="0">
                <a:solidFill>
                  <a:schemeClr val="tx1"/>
                </a:solidFill>
              </a:rPr>
              <a:t>323</a:t>
            </a:r>
            <a:r>
              <a:rPr lang="en-US" dirty="0" smtClean="0">
                <a:solidFill>
                  <a:schemeClr val="tx1"/>
                </a:solidFill>
              </a:rPr>
              <a:t>, 2952; 2971; 2987 (2008).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7161" y="5679066"/>
            <a:ext cx="8470382" cy="824841"/>
            <a:chOff x="447161" y="5679066"/>
            <a:chExt cx="8470382" cy="824841"/>
          </a:xfrm>
        </p:grpSpPr>
        <p:sp>
          <p:nvSpPr>
            <p:cNvPr id="9" name="TextBox 8"/>
            <p:cNvSpPr txBox="1"/>
            <p:nvPr/>
          </p:nvSpPr>
          <p:spPr>
            <a:xfrm>
              <a:off x="4597462" y="5808332"/>
              <a:ext cx="4320081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Partridge </a:t>
              </a:r>
              <a:r>
                <a:rPr lang="en-US" i="1" dirty="0" smtClean="0">
                  <a:solidFill>
                    <a:schemeClr val="tx1"/>
                  </a:solidFill>
                </a:rPr>
                <a:t>et al.</a:t>
              </a:r>
              <a:r>
                <a:rPr lang="en-US" dirty="0" smtClean="0">
                  <a:solidFill>
                    <a:schemeClr val="tx1"/>
                  </a:solidFill>
                </a:rPr>
                <a:t>, PRL </a:t>
              </a:r>
              <a:r>
                <a:rPr lang="en-US" b="1" dirty="0" smtClean="0">
                  <a:solidFill>
                    <a:schemeClr val="tx1"/>
                  </a:solidFill>
                </a:rPr>
                <a:t>95</a:t>
              </a:r>
              <a:r>
                <a:rPr lang="en-US" dirty="0" smtClean="0">
                  <a:solidFill>
                    <a:schemeClr val="tx1"/>
                  </a:solidFill>
                </a:rPr>
                <a:t>, 020404 (2005)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Werner, </a:t>
              </a:r>
              <a:r>
                <a:rPr lang="en-US" dirty="0" err="1" smtClean="0">
                  <a:solidFill>
                    <a:schemeClr val="tx1"/>
                  </a:solidFill>
                </a:rPr>
                <a:t>Tarruell</a:t>
              </a:r>
              <a:r>
                <a:rPr lang="en-US" dirty="0" smtClean="0">
                  <a:solidFill>
                    <a:schemeClr val="tx1"/>
                  </a:solidFill>
                </a:rPr>
                <a:t> and </a:t>
              </a:r>
              <a:r>
                <a:rPr lang="en-US" dirty="0" err="1" smtClean="0">
                  <a:solidFill>
                    <a:schemeClr val="tx1"/>
                  </a:solidFill>
                </a:rPr>
                <a:t>Castin</a:t>
              </a:r>
              <a:r>
                <a:rPr lang="en-US" dirty="0" smtClean="0">
                  <a:solidFill>
                    <a:schemeClr val="tx1"/>
                  </a:solidFill>
                </a:rPr>
                <a:t>, EPJ B </a:t>
              </a:r>
              <a:r>
                <a:rPr lang="en-US" b="1" dirty="0" smtClean="0">
                  <a:solidFill>
                    <a:schemeClr val="tx1"/>
                  </a:solidFill>
                </a:rPr>
                <a:t>68</a:t>
              </a:r>
              <a:r>
                <a:rPr lang="en-US" dirty="0" smtClean="0">
                  <a:solidFill>
                    <a:schemeClr val="tx1"/>
                  </a:solidFill>
                </a:rPr>
                <a:t>, 401 (2009)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7161" y="5679066"/>
              <a:ext cx="4343867" cy="82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Punk and </a:t>
              </a:r>
              <a:r>
                <a:rPr lang="en-US" dirty="0" err="1" smtClean="0">
                  <a:solidFill>
                    <a:schemeClr val="tx1"/>
                  </a:solidFill>
                </a:rPr>
                <a:t>Zwerger</a:t>
              </a:r>
              <a:r>
                <a:rPr lang="en-US" dirty="0" smtClean="0">
                  <a:solidFill>
                    <a:schemeClr val="tx1"/>
                  </a:solidFill>
                </a:rPr>
                <a:t>, PRL </a:t>
              </a:r>
              <a:r>
                <a:rPr lang="en-US" b="1" dirty="0" smtClean="0">
                  <a:solidFill>
                    <a:schemeClr val="tx1"/>
                  </a:solidFill>
                </a:rPr>
                <a:t>99</a:t>
              </a:r>
              <a:r>
                <a:rPr lang="en-US" dirty="0" smtClean="0">
                  <a:solidFill>
                    <a:schemeClr val="tx1"/>
                  </a:solidFill>
                </a:rPr>
                <a:t>, 170404 (2007)</a:t>
              </a:r>
            </a:p>
            <a:p>
              <a:r>
                <a:rPr lang="en-US" dirty="0" err="1" smtClean="0">
                  <a:solidFill>
                    <a:schemeClr val="tx1"/>
                  </a:solidFill>
                </a:rPr>
                <a:t>Braaten</a:t>
              </a:r>
              <a:r>
                <a:rPr lang="en-US" dirty="0" smtClean="0">
                  <a:solidFill>
                    <a:schemeClr val="tx1"/>
                  </a:solidFill>
                </a:rPr>
                <a:t> and Platter, PRL </a:t>
              </a:r>
              <a:r>
                <a:rPr lang="en-US" b="1" dirty="0" smtClean="0">
                  <a:solidFill>
                    <a:schemeClr val="tx1"/>
                  </a:solidFill>
                </a:rPr>
                <a:t>100</a:t>
              </a:r>
              <a:r>
                <a:rPr lang="en-US" dirty="0" smtClean="0">
                  <a:solidFill>
                    <a:schemeClr val="tx1"/>
                  </a:solidFill>
                </a:rPr>
                <a:t>, 205301 (2008)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Zhang and Leggett, PRA </a:t>
              </a:r>
              <a:r>
                <a:rPr lang="en-US" b="1" dirty="0" smtClean="0">
                  <a:solidFill>
                    <a:schemeClr val="tx1"/>
                  </a:solidFill>
                </a:rPr>
                <a:t>79</a:t>
              </a:r>
              <a:r>
                <a:rPr lang="en-US" dirty="0" smtClean="0">
                  <a:solidFill>
                    <a:schemeClr val="tx1"/>
                  </a:solidFill>
                </a:rPr>
                <a:t>, 023601 (2009)</a:t>
              </a:r>
            </a:p>
          </p:txBody>
        </p:sp>
      </p:grpSp>
      <p:sp>
        <p:nvSpPr>
          <p:cNvPr id="20" name="Rectangle 2"/>
          <p:cNvSpPr txBox="1">
            <a:spLocks noRot="1" noChangeArrowheads="1"/>
          </p:cNvSpPr>
          <p:nvPr/>
        </p:nvSpPr>
        <p:spPr bwMode="auto">
          <a:xfrm>
            <a:off x="146593" y="4599847"/>
            <a:ext cx="8858003" cy="103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buFontTx/>
              <a:buChar char="•"/>
              <a:tabLst/>
              <a:defRPr/>
            </a:pPr>
            <a:r>
              <a:rPr kumimoji="0" lang="en-AU" sz="2800" b="0" i="0" u="none" strike="noStrike" kern="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</a:t>
            </a: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These apply to:</a:t>
            </a:r>
            <a:r>
              <a:rPr kumimoji="0" lang="en-AU" sz="2400" b="0" i="0" u="none" strike="noStrike" kern="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  - </a:t>
            </a: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ヒラギノ角ゴ Pro W3" charset="-128"/>
                <a:cs typeface="Optima"/>
              </a:rPr>
              <a:t>Superfluid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ヒラギノ角ゴ Pro W3" charset="-128"/>
                <a:cs typeface="Optima"/>
              </a:rPr>
              <a:t> / normal phases (0 or finite </a:t>
            </a:r>
            <a:r>
              <a:rPr kumimoji="0" lang="en-A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ヒラギノ角ゴ Pro W3" charset="-128"/>
                <a:cs typeface="Optima"/>
              </a:rPr>
              <a:t>T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ヒラギノ角ゴ Pro W3" charset="-128"/>
                <a:cs typeface="Optima"/>
              </a:rPr>
              <a:t>)</a:t>
            </a:r>
          </a:p>
          <a:p>
            <a:pPr marL="3028950" lvl="6" indent="-285750">
              <a:buClr>
                <a:srgbClr val="FFFFCC"/>
              </a:buClr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ヒラギノ角ゴ Pro W3" charset="-128"/>
                <a:cs typeface="Optima"/>
              </a:rPr>
              <a:t>  - Few-body / many-body systems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duotone>
                  <a:srgbClr val="FFFAC1"/>
                  <a:srgbClr val="FFF1C1"/>
                </a:duotone>
              </a:blip>
              <a:stretch>
                <a:fillRect/>
              </a:stretch>
            </p:blipFill>
          </mc:Choice>
          <mc:Fallback>
            <p:blipFill>
              <a:blip r:embed="rId5">
                <a:duotone>
                  <a:srgbClr val="FFFAC1"/>
                  <a:srgbClr val="FFF1C1"/>
                </a:duotone>
              </a:blip>
              <a:stretch>
                <a:fillRect/>
              </a:stretch>
            </p:blipFill>
          </mc:Fallback>
        </mc:AlternateContent>
        <p:spPr>
          <a:xfrm>
            <a:off x="4117257" y="1912693"/>
            <a:ext cx="254000" cy="3556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46593" y="2438858"/>
            <a:ext cx="8858003" cy="2013893"/>
            <a:chOff x="146593" y="2438858"/>
            <a:chExt cx="8858003" cy="2013893"/>
          </a:xfrm>
        </p:grpSpPr>
        <p:sp>
          <p:nvSpPr>
            <p:cNvPr id="22" name="Rectangle 2"/>
            <p:cNvSpPr txBox="1">
              <a:spLocks noRot="1" noChangeArrowheads="1"/>
            </p:cNvSpPr>
            <p:nvPr/>
          </p:nvSpPr>
          <p:spPr bwMode="auto">
            <a:xfrm>
              <a:off x="146593" y="2438858"/>
              <a:ext cx="8858003" cy="1413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Tx/>
                <a:buFontTx/>
                <a:buChar char="•"/>
                <a:tabLst/>
                <a:defRPr/>
              </a:pPr>
              <a:r>
                <a:rPr kumimoji="0" lang="en-AU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 Two </a:t>
              </a:r>
              <a:r>
                <a:rPr kumimoji="0" lang="en-A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examples</a:t>
              </a:r>
              <a:r>
                <a:rPr kumimoji="0" lang="en-AU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 of Tan relations are: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Tx/>
                <a:buFontTx/>
                <a:buChar char="•"/>
                <a:tabLst/>
                <a:defRPr/>
              </a:pPr>
              <a:endParaRPr lang="en-AU" sz="2800" kern="0" dirty="0" smtClean="0">
                <a:solidFill>
                  <a:srgbClr val="FFFFCC"/>
                </a:solidFill>
                <a:latin typeface="Optima"/>
                <a:cs typeface="Optim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Tx/>
                <a:buFontTx/>
                <a:buChar char="•"/>
                <a:tabLst/>
                <a:defRPr/>
              </a:pPr>
              <a:endParaRPr kumimoji="0" lang="en-AU" sz="2800" b="0" i="0" u="none" strike="noStrike" kern="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Tx/>
                <a:tabLst/>
                <a:defRPr/>
              </a:pPr>
              <a:r>
                <a:rPr lang="en-AU" sz="2800" kern="0" noProof="0" dirty="0" smtClean="0">
                  <a:solidFill>
                    <a:srgbClr val="FFFFCC"/>
                  </a:solidFill>
                  <a:latin typeface="Optima"/>
                  <a:cs typeface="Optima"/>
                </a:rPr>
                <a:t>now verified experimentally</a:t>
              </a:r>
              <a:endParaRPr kumimoji="0" lang="en-AU" sz="2800" b="0" i="0" u="none" strike="noStrike" kern="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Tx/>
                <a:tabLst/>
                <a:defRPr/>
              </a:pPr>
              <a:endPara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ヒラギノ角ゴ Pro W3" charset="-128"/>
                <a:cs typeface="Optima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Choice>
            <mc:Fallback>
              <p:blipFill>
                <a:blip r:embed="rId7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Fallback>
          </mc:AlternateContent>
          <p:spPr>
            <a:xfrm>
              <a:off x="1125006" y="3045852"/>
              <a:ext cx="2220184" cy="81315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Choice>
            <mc:Fallback>
              <p:blipFill>
                <a:blip r:embed="rId9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Fallback>
          </mc:AlternateContent>
          <p:spPr>
            <a:xfrm>
              <a:off x="4401977" y="3045529"/>
              <a:ext cx="3002819" cy="80075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151090" y="4144974"/>
              <a:ext cx="3761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Stewart </a:t>
              </a:r>
              <a:r>
                <a:rPr lang="en-US" i="1" dirty="0" smtClean="0">
                  <a:solidFill>
                    <a:schemeClr val="tx1"/>
                  </a:solidFill>
                </a:rPr>
                <a:t>et al</a:t>
              </a:r>
              <a:r>
                <a:rPr lang="en-US" dirty="0" smtClean="0">
                  <a:solidFill>
                    <a:schemeClr val="tx1"/>
                  </a:solidFill>
                </a:rPr>
                <a:t>., PRL </a:t>
              </a:r>
              <a:r>
                <a:rPr lang="en-US" b="1" dirty="0" smtClean="0">
                  <a:solidFill>
                    <a:schemeClr val="tx1"/>
                  </a:solidFill>
                </a:rPr>
                <a:t>104</a:t>
              </a:r>
              <a:r>
                <a:rPr lang="en-US" dirty="0" smtClean="0">
                  <a:solidFill>
                    <a:schemeClr val="tx1"/>
                  </a:solidFill>
                </a:rPr>
                <a:t>, 235301 (2010)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218614" y="986600"/>
            <a:ext cx="8765332" cy="691754"/>
          </a:xfrm>
        </p:spPr>
        <p:txBody>
          <a:bodyPr/>
          <a:lstStyle/>
          <a:p>
            <a:pPr algn="l"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Contact is defined as:</a:t>
            </a:r>
          </a:p>
          <a:p>
            <a:pPr algn="l">
              <a:buClr>
                <a:srgbClr val="FFFFCC"/>
              </a:buClr>
            </a:pPr>
            <a:endParaRPr lang="en-AU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</p:txBody>
      </p:sp>
      <p:pic>
        <p:nvPicPr>
          <p:cNvPr id="409604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409605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381283" y="10412"/>
            <a:ext cx="7512050" cy="968188"/>
          </a:xfrm>
        </p:spPr>
        <p:txBody>
          <a:bodyPr/>
          <a:lstStyle/>
          <a:p>
            <a:r>
              <a:rPr lang="en-AU" sz="46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Tan’s Universal Relations</a:t>
            </a:r>
            <a:endParaRPr lang="en-US" sz="46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ea typeface="AppleGothic"/>
              <a:cs typeface="Papyrus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18614" y="5747892"/>
            <a:ext cx="8765332" cy="848591"/>
            <a:chOff x="218614" y="5747892"/>
            <a:chExt cx="8765332" cy="848591"/>
          </a:xfrm>
        </p:grpSpPr>
        <p:grpSp>
          <p:nvGrpSpPr>
            <p:cNvPr id="3" name="Group 18"/>
            <p:cNvGrpSpPr/>
            <p:nvPr/>
          </p:nvGrpSpPr>
          <p:grpSpPr>
            <a:xfrm>
              <a:off x="218614" y="5747892"/>
              <a:ext cx="8765332" cy="848591"/>
              <a:chOff x="218614" y="5747892"/>
              <a:chExt cx="8765332" cy="84859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>
                    <a:duotone>
                      <a:schemeClr val="tx1"/>
                      <a:srgbClr val="FFF1C1"/>
                    </a:duotone>
                  </a:blip>
                  <a:stretch>
                    <a:fillRect/>
                  </a:stretch>
                </p:blipFill>
              </mc:Choice>
              <mc:Fallback>
                <p:blipFill>
                  <a:blip r:embed="rId5">
                    <a:duotone>
                      <a:schemeClr val="tx1"/>
                      <a:srgbClr val="FFF1C1"/>
                    </a:duotone>
                  </a:blip>
                  <a:stretch>
                    <a:fillRect/>
                  </a:stretch>
                </p:blipFill>
              </mc:Fallback>
            </mc:AlternateContent>
            <p:spPr>
              <a:xfrm>
                <a:off x="3969637" y="5747892"/>
                <a:ext cx="487940" cy="84859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>
                    <a:duotone>
                      <a:schemeClr val="tx1"/>
                      <a:srgbClr val="FFF1C1"/>
                    </a:duotone>
                  </a:blip>
                  <a:stretch>
                    <a:fillRect/>
                  </a:stretch>
                </p:blipFill>
              </mc:Choice>
              <mc:Fallback>
                <p:blipFill>
                  <a:blip r:embed="rId7">
                    <a:duotone>
                      <a:schemeClr val="tx1"/>
                      <a:srgbClr val="FFF1C1"/>
                    </a:duotone>
                  </a:blip>
                  <a:stretch>
                    <a:fillRect/>
                  </a:stretch>
                </p:blipFill>
              </mc:Fallback>
            </mc:AlternateContent>
            <p:spPr>
              <a:xfrm>
                <a:off x="5421026" y="5747892"/>
                <a:ext cx="657658" cy="837983"/>
              </a:xfrm>
              <a:prstGeom prst="rect">
                <a:avLst/>
              </a:prstGeom>
            </p:spPr>
          </p:pic>
          <p:sp>
            <p:nvSpPr>
              <p:cNvPr id="18" name="Rectangle 2"/>
              <p:cNvSpPr txBox="1">
                <a:spLocks noRot="1" noChangeArrowheads="1"/>
              </p:cNvSpPr>
              <p:nvPr/>
            </p:nvSpPr>
            <p:spPr bwMode="auto">
              <a:xfrm>
                <a:off x="218614" y="5777344"/>
                <a:ext cx="8765332" cy="5618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CC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AU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FFFFCC"/>
                    </a:solidFill>
                    <a:effectLst/>
                    <a:uLnTx/>
                    <a:uFillTx/>
                    <a:latin typeface="Optima"/>
                    <a:ea typeface="+mn-ea"/>
                    <a:cs typeface="Optima"/>
                  </a:rPr>
                  <a:t>     </a:t>
                </a:r>
                <a:r>
                  <a:rPr kumimoji="0" lang="en-AU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CC"/>
                    </a:solidFill>
                    <a:effectLst/>
                    <a:uLnTx/>
                    <a:uFillTx/>
                    <a:latin typeface="Optima"/>
                    <a:ea typeface="+mn-ea"/>
                    <a:cs typeface="Optima"/>
                  </a:rPr>
                  <a:t>depends upon :-	       and</a:t>
                </a: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>
                  <a:duotone>
                    <a:srgbClr val="FFFAC1"/>
                    <a:srgbClr val="FFF1C1"/>
                  </a:duotone>
                </a:blip>
                <a:stretch>
                  <a:fillRect/>
                </a:stretch>
              </p:blipFill>
            </mc:Choice>
            <mc:Fallback>
              <p:blipFill>
                <a:blip r:embed="rId9">
                  <a:duotone>
                    <a:srgbClr val="FFFAC1"/>
                    <a:srgbClr val="FFF1C1"/>
                  </a:duotone>
                </a:blip>
                <a:stretch>
                  <a:fillRect/>
                </a:stretch>
              </p:blipFill>
            </mc:Fallback>
          </mc:AlternateContent>
          <p:spPr>
            <a:xfrm>
              <a:off x="662369" y="5846331"/>
              <a:ext cx="254000" cy="3556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>
                <a:duotone>
                  <a:schemeClr val="tx1"/>
                  <a:srgbClr val="FFF1C1"/>
                </a:duotone>
              </a:blip>
              <a:stretch>
                <a:fillRect/>
              </a:stretch>
            </p:blipFill>
          </mc:Choice>
          <mc:Fallback>
            <p:blipFill>
              <a:blip r:embed="rId11">
                <a:duotone>
                  <a:schemeClr val="tx1"/>
                  <a:srgbClr val="FFF1C1"/>
                </a:duotone>
              </a:blip>
              <a:stretch>
                <a:fillRect/>
              </a:stretch>
            </p:blipFill>
          </mc:Fallback>
        </mc:AlternateContent>
        <p:spPr>
          <a:xfrm>
            <a:off x="4651430" y="1060469"/>
            <a:ext cx="2390486" cy="53546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20819" y="1809824"/>
            <a:ext cx="9164819" cy="3717900"/>
            <a:chOff x="-20819" y="1707764"/>
            <a:chExt cx="9164819" cy="37179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/>
            <a:srcRect t="9754"/>
            <a:stretch>
              <a:fillRect/>
            </a:stretch>
          </p:blipFill>
          <p:spPr>
            <a:xfrm>
              <a:off x="0" y="1714993"/>
              <a:ext cx="9144000" cy="299826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-20819" y="4345115"/>
              <a:ext cx="2445548" cy="30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</a:rPr>
                <a:t>Braaten</a:t>
              </a:r>
              <a:r>
                <a:rPr lang="en-US" dirty="0" smtClean="0">
                  <a:solidFill>
                    <a:srgbClr val="000000"/>
                  </a:solidFill>
                </a:rPr>
                <a:t>, Physics 2, 9 (2009)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1307" y="1707764"/>
              <a:ext cx="775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BEC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23232" y="1707764"/>
              <a:ext cx="1031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Unitary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87566" y="1707764"/>
              <a:ext cx="740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BCS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62369" y="4902444"/>
              <a:ext cx="7672259" cy="523220"/>
              <a:chOff x="662369" y="4902444"/>
              <a:chExt cx="7672259" cy="52322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>
                    <a:duotone>
                      <a:srgbClr val="FFFAC1"/>
                      <a:srgbClr val="FFF1C1"/>
                    </a:duotone>
                  </a:blip>
                  <a:stretch>
                    <a:fillRect/>
                  </a:stretch>
                </p:blipFill>
              </mc:Choice>
              <mc:Fallback>
                <p:blipFill>
                  <a:blip r:embed="rId9">
                    <a:duotone>
                      <a:srgbClr val="FFFAC1"/>
                      <a:srgbClr val="FFF1C1"/>
                    </a:duotone>
                  </a:blip>
                  <a:stretch>
                    <a:fillRect/>
                  </a:stretch>
                </p:blipFill>
              </mc:Fallback>
            </mc:AlternateContent>
            <p:spPr>
              <a:xfrm>
                <a:off x="662369" y="4987671"/>
                <a:ext cx="254000" cy="355600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1031902" y="4902444"/>
                <a:ext cx="730272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800" dirty="0" smtClean="0">
                    <a:solidFill>
                      <a:srgbClr val="FFFFCC"/>
                    </a:solidFill>
                    <a:latin typeface="Optima"/>
                    <a:cs typeface="Optima"/>
                  </a:rPr>
                  <a:t>quantifies the number of closely spaced pairs!</a:t>
                </a:r>
                <a:endParaRPr lang="en-US" sz="2800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213469" y="1103525"/>
            <a:ext cx="8765332" cy="682601"/>
          </a:xfrm>
        </p:spPr>
        <p:txBody>
          <a:bodyPr vert="horz"/>
          <a:lstStyle/>
          <a:p>
            <a:pPr algn="l">
              <a:spcBef>
                <a:spcPts val="1872"/>
              </a:spcBef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Here, we examine Tan’s universal pairing relation</a:t>
            </a:r>
            <a:endParaRPr lang="en-AU" sz="24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</p:txBody>
      </p:sp>
      <p:pic>
        <p:nvPicPr>
          <p:cNvPr id="409604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409605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381283" y="10412"/>
            <a:ext cx="7512050" cy="968188"/>
          </a:xfrm>
        </p:spPr>
        <p:txBody>
          <a:bodyPr/>
          <a:lstStyle/>
          <a:p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Universal Pairing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ea typeface="AppleGothic"/>
              <a:cs typeface="Papyrus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13469" y="1875392"/>
            <a:ext cx="8765332" cy="2112648"/>
            <a:chOff x="213469" y="1875392"/>
            <a:chExt cx="8765332" cy="21126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Choice>
            <mc:Fallback>
              <p:blipFill>
                <a:blip r:embed="rId5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Fallback>
          </mc:AlternateContent>
          <p:spPr>
            <a:xfrm>
              <a:off x="2012686" y="3154510"/>
              <a:ext cx="3976035" cy="8335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Choice>
            <mc:Fallback>
              <p:blipFill>
                <a:blip r:embed="rId7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Fallback>
          </mc:AlternateContent>
          <p:spPr>
            <a:xfrm>
              <a:off x="7183048" y="3431625"/>
              <a:ext cx="1097532" cy="356217"/>
            </a:xfrm>
            <a:prstGeom prst="rect">
              <a:avLst/>
            </a:prstGeom>
          </p:spPr>
        </p:pic>
        <p:sp>
          <p:nvSpPr>
            <p:cNvPr id="9" name="Rectangle 2"/>
            <p:cNvSpPr txBox="1">
              <a:spLocks noRot="1" noChangeArrowheads="1"/>
            </p:cNvSpPr>
            <p:nvPr/>
          </p:nvSpPr>
          <p:spPr bwMode="auto">
            <a:xfrm>
              <a:off x="213469" y="1875392"/>
              <a:ext cx="8765332" cy="1449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872"/>
                </a:spcBef>
                <a:spcAft>
                  <a:spcPct val="0"/>
                </a:spcAft>
                <a:buClr>
                  <a:srgbClr val="FFFFCC"/>
                </a:buClr>
                <a:buSzTx/>
                <a:buFontTx/>
                <a:buChar char="•"/>
                <a:tabLst/>
                <a:defRPr/>
              </a:pPr>
              <a:r>
                <a:rPr kumimoji="0" lang="en-AU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 </a:t>
              </a:r>
              <a:r>
                <a:rPr kumimoji="0" lang="en-A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Tan showed that the spin-up / spin-down density-density correlation function is given by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72"/>
                </a:spcBef>
                <a:spcAft>
                  <a:spcPct val="0"/>
                </a:spcAft>
                <a:buClr>
                  <a:srgbClr val="FFFFCC"/>
                </a:buClr>
                <a:buSzTx/>
                <a:buFont typeface="Wingdings" charset="2"/>
                <a:buNone/>
                <a:tabLst/>
                <a:defRPr/>
              </a:pPr>
              <a:endPara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72"/>
                </a:spcBef>
                <a:spcAft>
                  <a:spcPct val="0"/>
                </a:spcAft>
                <a:buClr>
                  <a:srgbClr val="FFFFCC"/>
                </a:buClr>
                <a:buSzTx/>
                <a:buFont typeface="Wingdings" charset="2"/>
                <a:buNone/>
                <a:tabLst/>
                <a:defRPr/>
              </a:pPr>
              <a:endPara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72"/>
                </a:spcBef>
                <a:spcAft>
                  <a:spcPct val="0"/>
                </a:spcAft>
                <a:buClr>
                  <a:srgbClr val="FFFFCC"/>
                </a:buClr>
                <a:buSzTx/>
                <a:tabLst/>
                <a:defRPr/>
              </a:pPr>
              <a:endPara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ヒラギノ角ゴ Pro W3" charset="-128"/>
                <a:cs typeface="Optima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213469" y="4237218"/>
            <a:ext cx="8765332" cy="2115049"/>
            <a:chOff x="213469" y="4237218"/>
            <a:chExt cx="8765332" cy="21150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Choice>
            <mc:Fallback>
              <p:blipFill>
                <a:blip r:embed="rId9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Fallback>
          </mc:AlternateContent>
          <p:spPr>
            <a:xfrm>
              <a:off x="1592149" y="5505289"/>
              <a:ext cx="5748863" cy="846978"/>
            </a:xfrm>
            <a:prstGeom prst="rect">
              <a:avLst/>
            </a:prstGeom>
          </p:spPr>
        </p:pic>
        <p:sp>
          <p:nvSpPr>
            <p:cNvPr id="11" name="Rectangle 2"/>
            <p:cNvSpPr txBox="1">
              <a:spLocks noRot="1" noChangeArrowheads="1"/>
            </p:cNvSpPr>
            <p:nvPr/>
          </p:nvSpPr>
          <p:spPr bwMode="auto">
            <a:xfrm>
              <a:off x="213469" y="4237218"/>
              <a:ext cx="8765332" cy="1317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872"/>
                </a:spcBef>
                <a:spcAft>
                  <a:spcPct val="0"/>
                </a:spcAft>
                <a:buClr>
                  <a:srgbClr val="FFFFCC"/>
                </a:buClr>
                <a:buSzTx/>
                <a:buFontTx/>
                <a:buChar char="•"/>
                <a:tabLst/>
                <a:defRPr/>
              </a:pPr>
              <a:r>
                <a:rPr kumimoji="0" lang="en-A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 Correlation functions are generally hard to measure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ts val="672"/>
                </a:spcBef>
                <a:spcAft>
                  <a:spcPct val="0"/>
                </a:spcAft>
                <a:buClr>
                  <a:srgbClr val="FFFFCC"/>
                </a:buClr>
                <a:buSzTx/>
                <a:buFontTx/>
                <a:buNone/>
                <a:tabLst/>
                <a:defRPr/>
              </a:pPr>
              <a:r>
                <a:rPr kumimoji="0" lang="en-A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ヒラギノ角ゴ Pro W3" charset="-128"/>
                  <a:cs typeface="Optima"/>
                </a:rPr>
                <a:t>- BUT, we can consider the Fourier transform</a:t>
              </a:r>
              <a:r>
                <a:rPr kumimoji="0" lang="en-A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ヒラギノ角ゴ Pro W3" charset="-128"/>
                  <a:cs typeface="Optima"/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Vostock</a:t>
            </a:r>
            <a:r>
              <a:rPr lang="en-AU" dirty="0" smtClean="0"/>
              <a:t> Station, Antarctica (180K)?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9726"/>
            <a:ext cx="9143999" cy="47082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218614" y="1103525"/>
            <a:ext cx="8765332" cy="1030075"/>
          </a:xfrm>
        </p:spPr>
        <p:txBody>
          <a:bodyPr/>
          <a:lstStyle/>
          <a:p>
            <a:pPr algn="l"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The Fourier transform of this expression gives a new universal relation for the static structure factor</a:t>
            </a:r>
          </a:p>
        </p:txBody>
      </p:sp>
      <p:pic>
        <p:nvPicPr>
          <p:cNvPr id="409604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409605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381283" y="10412"/>
            <a:ext cx="7512050" cy="968188"/>
          </a:xfrm>
        </p:spPr>
        <p:txBody>
          <a:bodyPr/>
          <a:lstStyle/>
          <a:p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Universal Pairing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ea typeface="AppleGothic"/>
              <a:cs typeface="Papyrus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39119" y="2227873"/>
            <a:ext cx="7588987" cy="1134758"/>
            <a:chOff x="739119" y="2227873"/>
            <a:chExt cx="7588987" cy="113475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Choice>
            <mc:Fallback>
              <p:blipFill>
                <a:blip r:embed="rId5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Fallback>
          </mc:AlternateContent>
          <p:spPr>
            <a:xfrm>
              <a:off x="890571" y="2339497"/>
              <a:ext cx="7296691" cy="92808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739119" y="2227873"/>
              <a:ext cx="7588987" cy="1134758"/>
            </a:xfrm>
            <a:prstGeom prst="rect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218614" y="3516525"/>
            <a:ext cx="8445500" cy="87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buFontTx/>
              <a:buChar char="•"/>
              <a:tabLst/>
              <a:defRPr/>
            </a:pPr>
            <a:r>
              <a:rPr kumimoji="0" lang="en-AU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</a:t>
            </a:r>
            <a:r>
              <a:rPr kumimoji="0" lang="en-AU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S</a:t>
            </a:r>
            <a:r>
              <a:rPr kumimoji="0" lang="en-AU" sz="28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4D4D4D"/>
                  </a:outerShdw>
                </a:effectLst>
                <a:uLnTx/>
                <a:uFillTx/>
                <a:latin typeface="Optima"/>
                <a:ea typeface="Times New Roman" charset="0"/>
                <a:cs typeface="Optima"/>
              </a:rPr>
              <a:t>↑↓</a:t>
            </a:r>
            <a:r>
              <a:rPr kumimoji="0" lang="en-AU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(</a:t>
            </a:r>
            <a:r>
              <a:rPr kumimoji="0" lang="en-AU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k</a:t>
            </a:r>
            <a:r>
              <a:rPr kumimoji="0" lang="en-AU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) has a simple analytic dependence on (</a:t>
            </a:r>
            <a:r>
              <a:rPr kumimoji="0" lang="en-AU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k/k</a:t>
            </a:r>
            <a:r>
              <a:rPr kumimoji="0" lang="en-AU" sz="280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F</a:t>
            </a:r>
            <a:r>
              <a:rPr kumimoji="0" lang="en-AU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)</a:t>
            </a:r>
            <a:endParaRPr kumimoji="0" lang="en-AU" sz="2800" i="1" u="none" strike="noStrike" kern="0" cap="none" spc="0" normalizeH="0" baseline="3000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218614" y="4220828"/>
            <a:ext cx="8775740" cy="1133404"/>
            <a:chOff x="218614" y="4220828"/>
            <a:chExt cx="8775740" cy="1133404"/>
          </a:xfrm>
        </p:grpSpPr>
        <p:sp>
          <p:nvSpPr>
            <p:cNvPr id="11" name="TextBox 10"/>
            <p:cNvSpPr txBox="1"/>
            <p:nvPr/>
          </p:nvSpPr>
          <p:spPr>
            <a:xfrm>
              <a:off x="5486665" y="4787923"/>
              <a:ext cx="3507689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Stamper-</a:t>
              </a:r>
              <a:r>
                <a:rPr lang="en-US" dirty="0" err="1" smtClean="0">
                  <a:solidFill>
                    <a:schemeClr val="tx1"/>
                  </a:solidFill>
                </a:rPr>
                <a:t>Kurn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i="1" dirty="0" smtClean="0">
                  <a:solidFill>
                    <a:schemeClr val="tx1"/>
                  </a:solidFill>
                </a:rPr>
                <a:t>et al</a:t>
              </a:r>
              <a:r>
                <a:rPr lang="en-US" dirty="0" smtClean="0">
                  <a:solidFill>
                    <a:schemeClr val="tx1"/>
                  </a:solidFill>
                </a:rPr>
                <a:t>., PRL </a:t>
              </a:r>
              <a:r>
                <a:rPr lang="en-US" b="1" dirty="0" smtClean="0">
                  <a:solidFill>
                    <a:schemeClr val="tx1"/>
                  </a:solidFill>
                </a:rPr>
                <a:t>83</a:t>
              </a:r>
              <a:r>
                <a:rPr lang="en-US" dirty="0" smtClean="0">
                  <a:solidFill>
                    <a:schemeClr val="tx1"/>
                  </a:solidFill>
                </a:rPr>
                <a:t>, 2876 (1999)</a:t>
              </a:r>
            </a:p>
            <a:p>
              <a:r>
                <a:rPr lang="en-US" dirty="0" err="1" smtClean="0">
                  <a:solidFill>
                    <a:schemeClr val="tx1"/>
                  </a:solidFill>
                </a:rPr>
                <a:t>Steinhauer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i="1" dirty="0" smtClean="0">
                  <a:solidFill>
                    <a:schemeClr val="tx1"/>
                  </a:solidFill>
                </a:rPr>
                <a:t>et al</a:t>
              </a:r>
              <a:r>
                <a:rPr lang="en-US" dirty="0" smtClean="0">
                  <a:solidFill>
                    <a:schemeClr val="tx1"/>
                  </a:solidFill>
                </a:rPr>
                <a:t>., PRL </a:t>
              </a:r>
              <a:r>
                <a:rPr lang="en-US" b="1" dirty="0" smtClean="0">
                  <a:solidFill>
                    <a:schemeClr val="tx1"/>
                  </a:solidFill>
                </a:rPr>
                <a:t>88</a:t>
              </a:r>
              <a:r>
                <a:rPr lang="en-US" dirty="0" smtClean="0">
                  <a:solidFill>
                    <a:schemeClr val="tx1"/>
                  </a:solidFill>
                </a:rPr>
                <a:t>, 120407 (2002)</a:t>
              </a:r>
            </a:p>
          </p:txBody>
        </p:sp>
        <p:sp>
          <p:nvSpPr>
            <p:cNvPr id="10" name="Rectangle 2"/>
            <p:cNvSpPr txBox="1">
              <a:spLocks noRot="1" noChangeArrowheads="1"/>
            </p:cNvSpPr>
            <p:nvPr/>
          </p:nvSpPr>
          <p:spPr bwMode="auto">
            <a:xfrm>
              <a:off x="218614" y="4220828"/>
              <a:ext cx="876533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Tx/>
                <a:buFontTx/>
                <a:buChar char="•"/>
                <a:tabLst/>
                <a:defRPr/>
              </a:pPr>
              <a:r>
                <a:rPr kumimoji="0" lang="en-AU" sz="280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 </a:t>
              </a:r>
              <a:r>
                <a:rPr kumimoji="0" lang="en-AU" sz="280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S</a:t>
              </a:r>
              <a:r>
                <a:rPr kumimoji="0" lang="en-AU" sz="28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(</a:t>
              </a:r>
              <a:r>
                <a:rPr kumimoji="0" lang="en-AU" sz="280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k</a:t>
              </a:r>
              <a:r>
                <a:rPr kumimoji="0" lang="en-AU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) can be measured experimentally using inelastic Bragg spectroscopy</a:t>
              </a: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524463" y="5604016"/>
            <a:ext cx="8442322" cy="1012353"/>
            <a:chOff x="524463" y="5639290"/>
            <a:chExt cx="8442322" cy="10123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Choice>
            <mc:Fallback>
              <p:blipFill>
                <a:blip r:embed="rId7">
                  <a:duotone>
                    <a:schemeClr val="tx1"/>
                    <a:srgbClr val="FFF1C1"/>
                  </a:duotone>
                </a:blip>
                <a:stretch>
                  <a:fillRect/>
                </a:stretch>
              </p:blipFill>
            </mc:Fallback>
          </mc:AlternateContent>
          <p:spPr>
            <a:xfrm>
              <a:off x="524463" y="5639290"/>
              <a:ext cx="7924800" cy="39781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492231" y="6085334"/>
              <a:ext cx="3474554" cy="566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chemeClr val="tx1"/>
                  </a:solidFill>
                </a:rPr>
                <a:t>Combescot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i="1" dirty="0" smtClean="0">
                  <a:solidFill>
                    <a:schemeClr val="tx1"/>
                  </a:solidFill>
                </a:rPr>
                <a:t>et al</a:t>
              </a:r>
              <a:r>
                <a:rPr lang="en-US" dirty="0" smtClean="0">
                  <a:solidFill>
                    <a:schemeClr val="tx1"/>
                  </a:solidFill>
                </a:rPr>
                <a:t>. EPL  </a:t>
              </a:r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r>
                <a:rPr lang="en-US" dirty="0" smtClean="0">
                  <a:solidFill>
                    <a:schemeClr val="tx1"/>
                  </a:solidFill>
                </a:rPr>
                <a:t>, 695 (2006)</a:t>
              </a:r>
            </a:p>
            <a:p>
              <a:r>
                <a:rPr lang="en-US" dirty="0" err="1" smtClean="0">
                  <a:solidFill>
                    <a:schemeClr val="tx1"/>
                  </a:solidFill>
                </a:rPr>
                <a:t>Veeravalli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i="1" dirty="0" smtClean="0">
                  <a:solidFill>
                    <a:schemeClr val="tx1"/>
                  </a:solidFill>
                </a:rPr>
                <a:t>et al</a:t>
              </a:r>
              <a:r>
                <a:rPr lang="en-US" dirty="0" smtClean="0">
                  <a:solidFill>
                    <a:schemeClr val="tx1"/>
                  </a:solidFill>
                </a:rPr>
                <a:t>., PRL </a:t>
              </a:r>
              <a:r>
                <a:rPr lang="en-US" b="1" dirty="0" smtClean="0">
                  <a:solidFill>
                    <a:schemeClr val="tx1"/>
                  </a:solidFill>
                </a:rPr>
                <a:t>101</a:t>
              </a:r>
              <a:r>
                <a:rPr lang="en-US" dirty="0" smtClean="0">
                  <a:solidFill>
                    <a:schemeClr val="tx1"/>
                  </a:solidFill>
                </a:rPr>
                <a:t>, 250403 (2008)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208204" y="947367"/>
            <a:ext cx="8765332" cy="1033833"/>
          </a:xfrm>
        </p:spPr>
        <p:txBody>
          <a:bodyPr/>
          <a:lstStyle/>
          <a:p>
            <a:pPr algn="l"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We vary </a:t>
            </a:r>
            <a:r>
              <a:rPr lang="en-AU" sz="2800" i="1" dirty="0" err="1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k/k</a:t>
            </a:r>
            <a:r>
              <a:rPr lang="en-AU" sz="2800" i="1" baseline="-25000" dirty="0" err="1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F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over the range 3.5 – 9.1 and also vary </a:t>
            </a:r>
            <a:r>
              <a:rPr lang="en-AU" sz="2800" i="1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B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to achieve the desired value of 1/(</a:t>
            </a:r>
            <a:r>
              <a:rPr lang="en-AU" sz="2800" i="1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k</a:t>
            </a:r>
            <a:r>
              <a:rPr lang="en-AU" sz="2800" i="1" baseline="-250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F</a:t>
            </a:r>
            <a:r>
              <a:rPr lang="en-AU" sz="2800" i="1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a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) for each point</a:t>
            </a: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spcBef>
                <a:spcPts val="1872"/>
              </a:spcBef>
              <a:spcAft>
                <a:spcPts val="600"/>
              </a:spcAft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</a:t>
            </a: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lvl="8">
              <a:buClr>
                <a:srgbClr val="FFFFCC"/>
              </a:buClr>
              <a:buFontTx/>
              <a:buChar char="•"/>
            </a:pPr>
            <a:endParaRPr lang="en-AU" sz="16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</p:txBody>
      </p:sp>
      <p:pic>
        <p:nvPicPr>
          <p:cNvPr id="409604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409605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506203" y="1"/>
            <a:ext cx="7512050" cy="968188"/>
          </a:xfrm>
        </p:spPr>
        <p:txBody>
          <a:bodyPr/>
          <a:lstStyle/>
          <a:p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Universal </a:t>
            </a:r>
            <a:r>
              <a:rPr lang="en-AU" sz="4800" i="1" dirty="0" err="1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S</a:t>
            </a:r>
            <a:r>
              <a:rPr lang="en-AU" sz="4800" dirty="0" err="1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(</a:t>
            </a:r>
            <a:r>
              <a:rPr lang="en-AU" sz="4800" i="1" dirty="0" err="1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k</a:t>
            </a:r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)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ea typeface="AppleGothic"/>
              <a:cs typeface="Papyru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98977" y="2019299"/>
            <a:ext cx="6451739" cy="4376369"/>
            <a:chOff x="1539225" y="1496278"/>
            <a:chExt cx="6495923" cy="457026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539225" y="1496278"/>
              <a:ext cx="6495923" cy="457026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pic>
          <p:nvPicPr>
            <p:cNvPr id="14" name="Picture 13" descr="fig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815319" y="1691888"/>
              <a:ext cx="5919409" cy="435668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364259" y="6487759"/>
            <a:ext cx="6537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Kuhnle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et al</a:t>
            </a:r>
            <a:r>
              <a:rPr lang="en-US" dirty="0" smtClean="0">
                <a:solidFill>
                  <a:schemeClr val="tx1"/>
                </a:solidFill>
              </a:rPr>
              <a:t>.,</a:t>
            </a:r>
            <a:r>
              <a:rPr lang="en-US" dirty="0" smtClean="0">
                <a:solidFill>
                  <a:schemeClr val="tx1"/>
                </a:solidFill>
              </a:rPr>
              <a:t> Phys. Rev. Lett. 105, 070402 (2010). 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4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409605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0" y="0"/>
            <a:ext cx="7512050" cy="968188"/>
          </a:xfrm>
        </p:spPr>
        <p:txBody>
          <a:bodyPr/>
          <a:lstStyle/>
          <a:p>
            <a:r>
              <a:rPr lang="en-AU" sz="4800" i="1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Contact Virial Expansion 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ea typeface="AppleGothic"/>
              <a:cs typeface="Papyru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0441" y="5945656"/>
            <a:ext cx="3817859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Liu </a:t>
            </a:r>
            <a:r>
              <a:rPr lang="en-US" i="1" dirty="0" smtClean="0">
                <a:solidFill>
                  <a:schemeClr val="tx1"/>
                </a:solidFill>
              </a:rPr>
              <a:t>et al</a:t>
            </a:r>
            <a:r>
              <a:rPr lang="en-US" dirty="0" smtClean="0">
                <a:solidFill>
                  <a:schemeClr val="tx1"/>
                </a:solidFill>
              </a:rPr>
              <a:t>., PRL </a:t>
            </a:r>
            <a:r>
              <a:rPr lang="en-US" b="1" dirty="0" smtClean="0">
                <a:solidFill>
                  <a:schemeClr val="tx1"/>
                </a:solidFill>
              </a:rPr>
              <a:t>102</a:t>
            </a:r>
            <a:r>
              <a:rPr lang="en-US" dirty="0" smtClean="0">
                <a:solidFill>
                  <a:schemeClr val="tx1"/>
                </a:solidFill>
              </a:rPr>
              <a:t>, 160401 (2009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Hu,</a:t>
            </a:r>
            <a:r>
              <a:rPr lang="en-US" i="1" dirty="0" smtClean="0">
                <a:solidFill>
                  <a:schemeClr val="tx1"/>
                </a:solidFill>
              </a:rPr>
              <a:t> et al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Phys Rev A 81, 033630 (2010).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78008" y="1295796"/>
            <a:ext cx="518349" cy="475557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Virialcontact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80" y="1286294"/>
            <a:ext cx="7524502" cy="1051217"/>
          </a:xfrm>
          <a:prstGeom prst="rect">
            <a:avLst/>
          </a:prstGeom>
        </p:spPr>
      </p:pic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 descr="TrappedvsuntrappedVirialEqun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076" y="4013200"/>
            <a:ext cx="5144224" cy="1473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421456"/>
            <a:ext cx="9251251" cy="148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sz="3200" dirty="0" smtClean="0"/>
              <a:t> Calculate coefficients from trapped bound states</a:t>
            </a:r>
          </a:p>
          <a:p>
            <a:pPr>
              <a:buFont typeface="Wingdings" charset="2"/>
              <a:buChar char="§"/>
            </a:pPr>
            <a:r>
              <a:rPr lang="en-US" sz="3200" dirty="0" smtClean="0"/>
              <a:t> Homogeneous coefficients from trapped results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4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409605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506203" y="1"/>
            <a:ext cx="7512050" cy="968188"/>
          </a:xfrm>
        </p:spPr>
        <p:txBody>
          <a:bodyPr/>
          <a:lstStyle/>
          <a:p>
            <a:r>
              <a:rPr lang="en-AU" sz="4800" i="1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Summary of Experiments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ea typeface="AppleGothic"/>
              <a:cs typeface="Papyru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78008" y="1295796"/>
            <a:ext cx="518349" cy="475557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ContactTrapped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31" y="1130300"/>
            <a:ext cx="7932569" cy="5511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218529" y="1102233"/>
            <a:ext cx="2641471" cy="5548864"/>
          </a:xfrm>
        </p:spPr>
        <p:txBody>
          <a:bodyPr/>
          <a:lstStyle/>
          <a:p>
            <a:pPr algn="l"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Both methods of measuring     </a:t>
            </a:r>
            <a:r>
              <a:rPr lang="en-AU" sz="2800" i="1" dirty="0" err="1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S</a:t>
            </a:r>
            <a:r>
              <a:rPr lang="en-AU" sz="2800" dirty="0" err="1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(</a:t>
            </a:r>
            <a:r>
              <a:rPr lang="en-AU" sz="2800" i="1" dirty="0" err="1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k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) give similar values</a:t>
            </a: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spcBef>
                <a:spcPts val="72"/>
              </a:spcBef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Theory - </a:t>
            </a:r>
            <a:r>
              <a:rPr lang="en-AU" sz="2800" dirty="0" err="1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virial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expansion</a:t>
            </a:r>
          </a:p>
          <a:p>
            <a:pPr algn="l">
              <a:buClr>
                <a:srgbClr val="FFFFCC"/>
              </a:buClr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</a:t>
            </a: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baseline="-250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spcBef>
                <a:spcPts val="1872"/>
              </a:spcBef>
              <a:spcAft>
                <a:spcPts val="600"/>
              </a:spcAft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</a:t>
            </a: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lvl="8">
              <a:buClr>
                <a:srgbClr val="FFFFCC"/>
              </a:buClr>
              <a:buFontTx/>
              <a:buChar char="•"/>
            </a:pPr>
            <a:endParaRPr lang="en-AU" sz="16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</p:txBody>
      </p:sp>
      <p:pic>
        <p:nvPicPr>
          <p:cNvPr id="409604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409605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506203" y="1"/>
            <a:ext cx="7512050" cy="968188"/>
          </a:xfrm>
        </p:spPr>
        <p:txBody>
          <a:bodyPr/>
          <a:lstStyle/>
          <a:p>
            <a:r>
              <a:rPr lang="en-AU" sz="4800" i="1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Finite Temperatures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ea typeface="AppleGothic"/>
              <a:cs typeface="Papyru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924" y="4246281"/>
            <a:ext cx="3043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Liu </a:t>
            </a:r>
            <a:r>
              <a:rPr lang="en-US" i="1" dirty="0" smtClean="0">
                <a:solidFill>
                  <a:schemeClr val="tx1"/>
                </a:solidFill>
              </a:rPr>
              <a:t>et al</a:t>
            </a:r>
            <a:r>
              <a:rPr lang="en-US" dirty="0" smtClean="0">
                <a:solidFill>
                  <a:schemeClr val="tx1"/>
                </a:solidFill>
              </a:rPr>
              <a:t>., PRL </a:t>
            </a:r>
            <a:r>
              <a:rPr lang="en-US" b="1" dirty="0" smtClean="0">
                <a:solidFill>
                  <a:schemeClr val="tx1"/>
                </a:solidFill>
              </a:rPr>
              <a:t>102</a:t>
            </a:r>
            <a:r>
              <a:rPr lang="en-US" dirty="0" smtClean="0">
                <a:solidFill>
                  <a:schemeClr val="tx1"/>
                </a:solidFill>
              </a:rPr>
              <a:t>, 160401 (2009)</a:t>
            </a:r>
          </a:p>
        </p:txBody>
      </p:sp>
      <p:pic>
        <p:nvPicPr>
          <p:cNvPr id="11" name="Picture 10" descr="SqvsTTF100723.BMP"/>
          <p:cNvPicPr>
            <a:picLocks noChangeAspect="1"/>
          </p:cNvPicPr>
          <p:nvPr/>
        </p:nvPicPr>
        <p:blipFill>
          <a:blip r:embed="rId4"/>
          <a:srcRect l="2246" t="3012" r="2670" b="800"/>
          <a:stretch>
            <a:fillRect/>
          </a:stretch>
        </p:blipFill>
        <p:spPr>
          <a:xfrm>
            <a:off x="3166900" y="1146011"/>
            <a:ext cx="5846747" cy="533772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2489" y="1295796"/>
            <a:ext cx="4623868" cy="4838578"/>
            <a:chOff x="172489" y="1295796"/>
            <a:chExt cx="4623868" cy="4838578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278008" y="1295796"/>
              <a:ext cx="518349" cy="475557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2489" y="5180267"/>
              <a:ext cx="296859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FFCC"/>
                </a:buClr>
                <a:buFontTx/>
                <a:buChar char="•"/>
              </a:pPr>
              <a:r>
                <a:rPr lang="en-AU" sz="2800" dirty="0" smtClean="0">
                  <a:solidFill>
                    <a:srgbClr val="FFFFCC"/>
                  </a:solidFill>
                  <a:latin typeface="Optima"/>
                  <a:cs typeface="Optima"/>
                </a:rPr>
                <a:t> Preformed pairs exist far above </a:t>
              </a:r>
              <a:r>
                <a:rPr lang="en-AU" sz="2800" i="1" dirty="0" err="1" smtClean="0">
                  <a:solidFill>
                    <a:srgbClr val="FFFFCC"/>
                  </a:solidFill>
                  <a:latin typeface="Optima"/>
                  <a:cs typeface="Optima"/>
                </a:rPr>
                <a:t>T</a:t>
              </a:r>
              <a:r>
                <a:rPr lang="en-AU" sz="2800" baseline="-25000" dirty="0" err="1" smtClean="0">
                  <a:solidFill>
                    <a:srgbClr val="FFFFCC"/>
                  </a:solidFill>
                  <a:latin typeface="Optima"/>
                  <a:cs typeface="Optima"/>
                </a:rPr>
                <a:t>c</a:t>
              </a:r>
              <a:endParaRPr lang="en-AU" sz="2800" baseline="-25000" dirty="0" smtClean="0">
                <a:solidFill>
                  <a:srgbClr val="FFFFCC"/>
                </a:solidFill>
                <a:latin typeface="Optima"/>
                <a:cs typeface="Optim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4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409605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506203" y="1"/>
            <a:ext cx="7512050" cy="968188"/>
          </a:xfrm>
        </p:spPr>
        <p:txBody>
          <a:bodyPr/>
          <a:lstStyle/>
          <a:p>
            <a:r>
              <a:rPr lang="en-AU" sz="4800" i="1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Homogeneous case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ea typeface="AppleGothic"/>
              <a:cs typeface="Papyru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78008" y="1295796"/>
            <a:ext cx="518349" cy="475557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HomogeneousStrongCoupling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1054100"/>
            <a:ext cx="8699500" cy="5803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4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409605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506203" y="1"/>
            <a:ext cx="7512050" cy="968188"/>
          </a:xfrm>
        </p:spPr>
        <p:txBody>
          <a:bodyPr/>
          <a:lstStyle/>
          <a:p>
            <a:r>
              <a:rPr lang="en-AU" sz="4800" i="1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ea typeface="AppleGothic"/>
                <a:cs typeface="Papyrus"/>
              </a:rPr>
              <a:t>Trapped case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ea typeface="AppleGothic"/>
              <a:cs typeface="Papyru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78008" y="1295796"/>
            <a:ext cx="518349" cy="475557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Trapped-T-matrixContact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4242"/>
            <a:ext cx="9144000" cy="54337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284989" y="1322154"/>
            <a:ext cx="8653462" cy="5027846"/>
          </a:xfrm>
        </p:spPr>
        <p:txBody>
          <a:bodyPr/>
          <a:lstStyle/>
          <a:p>
            <a:pPr marL="660400" indent="-660400" algn="l">
              <a:spcBef>
                <a:spcPct val="60000"/>
              </a:spcBef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Universal </a:t>
            </a:r>
            <a:r>
              <a:rPr lang="en-AU" sz="280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Fermi behaviour 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is accurately verified</a:t>
            </a:r>
          </a:p>
          <a:p>
            <a:pPr marL="660400" indent="-660400" algn="l">
              <a:spcBef>
                <a:spcPct val="60000"/>
              </a:spcBef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Contact (pair-correlations) at </a:t>
            </a:r>
            <a:r>
              <a:rPr lang="en-AU" sz="2800" dirty="0">
                <a:solidFill>
                  <a:srgbClr val="FFFFCC"/>
                </a:solidFill>
                <a:effectLst/>
                <a:latin typeface="Optima"/>
                <a:cs typeface="Optima"/>
              </a:rPr>
              <a:t>unitarity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are seen </a:t>
            </a:r>
            <a:r>
              <a:rPr lang="en-AU" sz="2800" dirty="0">
                <a:solidFill>
                  <a:srgbClr val="FFFFCC"/>
                </a:solidFill>
                <a:effectLst/>
                <a:latin typeface="Optima"/>
                <a:cs typeface="Optima"/>
              </a:rPr>
              <a:t>to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persist at temperatures well </a:t>
            </a:r>
            <a:r>
              <a:rPr lang="en-AU" sz="2800" dirty="0">
                <a:solidFill>
                  <a:srgbClr val="FFFFCC"/>
                </a:solidFill>
                <a:effectLst/>
                <a:latin typeface="Optima"/>
                <a:cs typeface="Optima"/>
              </a:rPr>
              <a:t>above </a:t>
            </a:r>
            <a:r>
              <a:rPr lang="en-AU" sz="2800" i="1" dirty="0" err="1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T</a:t>
            </a:r>
            <a:r>
              <a:rPr lang="en-AU" sz="2800" baseline="-25000" dirty="0" err="1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c</a:t>
            </a:r>
            <a:endParaRPr lang="en-AU" sz="2800" baseline="-250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marL="660400" indent="-660400" algn="l">
              <a:spcBef>
                <a:spcPct val="60000"/>
              </a:spcBef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latin typeface="Optima"/>
                <a:cs typeface="Optima"/>
              </a:rPr>
              <a:t>Virial theory converges well above </a:t>
            </a:r>
            <a:r>
              <a:rPr lang="en-AU" sz="2800" i="1" dirty="0" err="1" smtClean="0">
                <a:solidFill>
                  <a:srgbClr val="FFFFCC"/>
                </a:solidFill>
                <a:latin typeface="Optima"/>
                <a:cs typeface="Optima"/>
              </a:rPr>
              <a:t>T</a:t>
            </a:r>
            <a:r>
              <a:rPr lang="en-AU" sz="2800" baseline="-25000" dirty="0" err="1" smtClean="0">
                <a:solidFill>
                  <a:srgbClr val="FFFFCC"/>
                </a:solidFill>
                <a:latin typeface="Optima"/>
                <a:cs typeface="Optima"/>
              </a:rPr>
              <a:t>c</a:t>
            </a:r>
            <a:endParaRPr lang="en-AU" sz="2800" baseline="-25000" dirty="0" smtClean="0">
              <a:solidFill>
                <a:srgbClr val="FFFFCC"/>
              </a:solidFill>
              <a:latin typeface="Optima"/>
              <a:cs typeface="Optima"/>
            </a:endParaRPr>
          </a:p>
          <a:p>
            <a:pPr marL="660400" indent="-660400" algn="l">
              <a:spcBef>
                <a:spcPct val="60000"/>
              </a:spcBef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latin typeface="Optima"/>
                <a:cs typeface="Optima"/>
              </a:rPr>
              <a:t>Strong coupling theories give different predictions</a:t>
            </a:r>
          </a:p>
          <a:p>
            <a:pPr marL="660400" indent="-660400" algn="l">
              <a:spcBef>
                <a:spcPct val="60000"/>
              </a:spcBef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latin typeface="Optima"/>
                <a:cs typeface="Optima"/>
              </a:rPr>
              <a:t>Contact measurements provide a new fingerprint</a:t>
            </a:r>
          </a:p>
          <a:p>
            <a:pPr marL="660400" indent="-660400" algn="l">
              <a:spcBef>
                <a:spcPct val="60000"/>
              </a:spcBef>
              <a:buClr>
                <a:srgbClr val="FFFFCC"/>
              </a:buClr>
              <a:buFontTx/>
              <a:buChar char="•"/>
            </a:pPr>
            <a:r>
              <a:rPr lang="en-AU" sz="2800" dirty="0" smtClean="0">
                <a:solidFill>
                  <a:srgbClr val="FFFFCC"/>
                </a:solidFill>
                <a:latin typeface="Optima"/>
                <a:cs typeface="Optima"/>
              </a:rPr>
              <a:t>Conjecture: contact decreases with temperature</a:t>
            </a:r>
          </a:p>
          <a:p>
            <a:pPr marL="660400" indent="-660400" algn="l">
              <a:spcBef>
                <a:spcPct val="60000"/>
              </a:spcBef>
              <a:buClr>
                <a:srgbClr val="FFFFCC"/>
              </a:buClr>
            </a:pPr>
            <a:endParaRPr lang="en-AU" sz="2800" baseline="-25000" dirty="0" smtClean="0">
              <a:solidFill>
                <a:srgbClr val="FFFFCC"/>
              </a:solidFill>
              <a:latin typeface="Optima"/>
              <a:cs typeface="Optima"/>
            </a:endParaRPr>
          </a:p>
          <a:p>
            <a:pPr marL="660400" indent="-660400" algn="l">
              <a:spcBef>
                <a:spcPct val="60000"/>
              </a:spcBef>
              <a:buClr>
                <a:srgbClr val="FFFFCC"/>
              </a:buClr>
            </a:pPr>
            <a:endParaRPr lang="en-AU" sz="2800" baseline="-25000" dirty="0" smtClean="0">
              <a:solidFill>
                <a:srgbClr val="FFFFCC"/>
              </a:solidFill>
              <a:latin typeface="Optima"/>
              <a:cs typeface="Optima"/>
            </a:endParaRPr>
          </a:p>
          <a:p>
            <a:pPr marL="660400" indent="-660400" algn="l">
              <a:spcBef>
                <a:spcPct val="60000"/>
              </a:spcBef>
              <a:buClr>
                <a:srgbClr val="FFFFCC"/>
              </a:buClr>
              <a:buFontTx/>
              <a:buChar char="•"/>
            </a:pPr>
            <a:endParaRPr lang="en-AU" sz="2800" baseline="-25000" dirty="0" smtClean="0">
              <a:solidFill>
                <a:srgbClr val="FFFFCC"/>
              </a:solidFill>
              <a:latin typeface="Optima"/>
              <a:cs typeface="Optima"/>
            </a:endParaRPr>
          </a:p>
          <a:p>
            <a:pPr marL="660400" indent="-660400" algn="l">
              <a:spcBef>
                <a:spcPct val="60000"/>
              </a:spcBef>
              <a:buClr>
                <a:srgbClr val="FFFFCC"/>
              </a:buClr>
            </a:pPr>
            <a:endParaRPr lang="en-AU" sz="2800" baseline="-250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marL="660400" indent="-660400" algn="l">
              <a:spcBef>
                <a:spcPct val="60000"/>
              </a:spcBef>
              <a:buClr>
                <a:srgbClr val="FFFFCC"/>
              </a:buClr>
              <a:buFontTx/>
              <a:buChar char="•"/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</p:txBody>
      </p:sp>
      <p:pic>
        <p:nvPicPr>
          <p:cNvPr id="290820" name="Picture 4" descr="CA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290821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423835" y="49213"/>
            <a:ext cx="7512050" cy="1241340"/>
          </a:xfrm>
        </p:spPr>
        <p:txBody>
          <a:bodyPr/>
          <a:lstStyle/>
          <a:p>
            <a:r>
              <a:rPr lang="en-US" sz="4600" dirty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Conclusions and Outlook</a:t>
            </a:r>
          </a:p>
        </p:txBody>
      </p:sp>
      <p:sp>
        <p:nvSpPr>
          <p:cNvPr id="290823" name="Rectangle 7"/>
          <p:cNvSpPr>
            <a:spLocks noRot="1" noChangeArrowheads="1"/>
          </p:cNvSpPr>
          <p:nvPr/>
        </p:nvSpPr>
        <p:spPr bwMode="auto">
          <a:xfrm>
            <a:off x="309563" y="4005263"/>
            <a:ext cx="40735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60000"/>
              </a:spcBef>
              <a:buClr>
                <a:srgbClr val="FFFFCC"/>
              </a:buClr>
              <a:buFontTx/>
              <a:buNone/>
            </a:pPr>
            <a:endParaRPr lang="en-AU" sz="2800" i="1">
              <a:solidFill>
                <a:srgbClr val="FFFFCC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Outer Space (2.7K CMB)?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06" y="1928812"/>
            <a:ext cx="9130193" cy="4929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Helium Dilution Refrigerator (1mK)?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904" y="1998662"/>
            <a:ext cx="4859338" cy="4859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Ultra-cold Atomic BEC (1nK)?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677" y="1286001"/>
            <a:ext cx="7812938" cy="54767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10588" cy="1554163"/>
          </a:xfrm>
        </p:spPr>
        <p:txBody>
          <a:bodyPr/>
          <a:lstStyle/>
          <a:p>
            <a:r>
              <a:rPr lang="en-AU" dirty="0" smtClean="0"/>
              <a:t>Atomic spin-lattice (50pK)!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72" y="1212673"/>
            <a:ext cx="7947909" cy="56453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158755" y="1224743"/>
            <a:ext cx="2630796" cy="2922943"/>
          </a:xfrm>
        </p:spPr>
        <p:txBody>
          <a:bodyPr/>
          <a:lstStyle/>
          <a:p>
            <a:pPr algn="l">
              <a:buClr>
                <a:srgbClr val="FFFFCC"/>
              </a:buClr>
            </a:pPr>
            <a:endParaRPr lang="en-AU" sz="2800" dirty="0" smtClean="0">
              <a:solidFill>
                <a:srgbClr val="FFFFCC"/>
              </a:solidFill>
              <a:effectLst/>
              <a:latin typeface="Optima"/>
              <a:cs typeface="Optima"/>
            </a:endParaRPr>
          </a:p>
          <a:p>
            <a:pPr algn="l">
              <a:buClr>
                <a:srgbClr val="FFFFCC"/>
              </a:buClr>
              <a:buFontTx/>
              <a:buChar char="•"/>
            </a:pPr>
            <a:r>
              <a:rPr lang="en-AU" sz="2800" dirty="0">
                <a:solidFill>
                  <a:srgbClr val="FFFFCC"/>
                </a:solidFill>
                <a:effectLst/>
                <a:latin typeface="Optima"/>
                <a:cs typeface="Optima"/>
              </a:rPr>
              <a:t> Pairing and </a:t>
            </a:r>
            <a:r>
              <a:rPr lang="en-AU" sz="2800" dirty="0" err="1">
                <a:solidFill>
                  <a:srgbClr val="FFFFCC"/>
                </a:solidFill>
                <a:effectLst/>
                <a:latin typeface="Optima"/>
                <a:cs typeface="Optima"/>
              </a:rPr>
              <a:t>superfluidity</a:t>
            </a:r>
            <a:r>
              <a:rPr lang="en-AU" sz="2800" dirty="0" smtClean="0">
                <a:solidFill>
                  <a:srgbClr val="FFFFCC"/>
                </a:solidFill>
                <a:effectLst/>
                <a:latin typeface="Optima"/>
                <a:cs typeface="Optima"/>
              </a:rPr>
              <a:t> depend on the interactions &amp; temperature</a:t>
            </a:r>
          </a:p>
        </p:txBody>
      </p:sp>
      <p:pic>
        <p:nvPicPr>
          <p:cNvPr id="329732" name="Picture 4" descr="CA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329733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589483" y="52048"/>
            <a:ext cx="7512050" cy="1354452"/>
          </a:xfrm>
        </p:spPr>
        <p:txBody>
          <a:bodyPr/>
          <a:lstStyle/>
          <a:p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Universality in the </a:t>
            </a:r>
            <a:b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</a:br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BEC</a:t>
            </a:r>
            <a:r>
              <a:rPr lang="en-AU" sz="4800" dirty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-BCS Crossover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cs typeface="Papyrus"/>
            </a:endParaRPr>
          </a:p>
        </p:txBody>
      </p:sp>
      <p:sp>
        <p:nvSpPr>
          <p:cNvPr id="329735" name="Rectangle 7"/>
          <p:cNvSpPr>
            <a:spLocks noRot="1" noChangeArrowheads="1"/>
          </p:cNvSpPr>
          <p:nvPr/>
        </p:nvSpPr>
        <p:spPr bwMode="auto">
          <a:xfrm>
            <a:off x="3523162" y="6168683"/>
            <a:ext cx="5030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AU" dirty="0">
                <a:solidFill>
                  <a:schemeClr val="tx1"/>
                </a:solidFill>
                <a:latin typeface="+mn-lt"/>
              </a:rPr>
              <a:t>(</a:t>
            </a:r>
            <a:r>
              <a:rPr lang="en-AU" dirty="0" err="1">
                <a:solidFill>
                  <a:schemeClr val="tx1"/>
                </a:solidFill>
                <a:latin typeface="+mn-lt"/>
              </a:rPr>
              <a:t>Ketterle</a:t>
            </a:r>
            <a:r>
              <a:rPr lang="en-AU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AU" dirty="0" err="1">
                <a:solidFill>
                  <a:schemeClr val="tx1"/>
                </a:solidFill>
                <a:latin typeface="+mn-lt"/>
              </a:rPr>
              <a:t>Zwierlein</a:t>
            </a:r>
            <a:r>
              <a:rPr lang="en-AU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AU" dirty="0" err="1">
                <a:solidFill>
                  <a:schemeClr val="tx1"/>
                </a:solidFill>
                <a:latin typeface="+mn-lt"/>
              </a:rPr>
              <a:t>Enrico</a:t>
            </a:r>
            <a:r>
              <a:rPr lang="en-AU" dirty="0">
                <a:solidFill>
                  <a:schemeClr val="tx1"/>
                </a:solidFill>
                <a:latin typeface="+mn-lt"/>
              </a:rPr>
              <a:t> Fermi School, </a:t>
            </a:r>
            <a:r>
              <a:rPr lang="en-AU" dirty="0" err="1">
                <a:solidFill>
                  <a:schemeClr val="tx1"/>
                </a:solidFill>
                <a:latin typeface="+mn-lt"/>
              </a:rPr>
              <a:t>Varenna</a:t>
            </a:r>
            <a:r>
              <a:rPr lang="en-AU" dirty="0">
                <a:solidFill>
                  <a:schemeClr val="tx1"/>
                </a:solidFill>
                <a:latin typeface="+mn-lt"/>
              </a:rPr>
              <a:t>, 2009)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9745" name="Picture 17"/>
          <p:cNvPicPr>
            <a:picLocks noChangeAspect="1" noChangeArrowheads="1"/>
          </p:cNvPicPr>
          <p:nvPr/>
        </p:nvPicPr>
        <p:blipFill>
          <a:blip r:embed="rId5"/>
          <a:srcRect l="1796" t="1700" r="1765" b="1086"/>
          <a:stretch>
            <a:fillRect/>
          </a:stretch>
        </p:blipFill>
        <p:spPr bwMode="auto">
          <a:xfrm>
            <a:off x="2994224" y="1828786"/>
            <a:ext cx="5926601" cy="421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4786440" y="3566794"/>
            <a:ext cx="397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AU" sz="1600" i="1" dirty="0" err="1">
                <a:solidFill>
                  <a:srgbClr val="000000"/>
                </a:solidFill>
              </a:rPr>
              <a:t>T</a:t>
            </a:r>
            <a:r>
              <a:rPr lang="en-AU" sz="1600" i="1" baseline="-25000" dirty="0" err="1">
                <a:solidFill>
                  <a:srgbClr val="000000"/>
                </a:solidFill>
              </a:rPr>
              <a:t>c</a:t>
            </a:r>
            <a:endParaRPr lang="en-AU" sz="1600" i="1" baseline="-25000" dirty="0">
              <a:solidFill>
                <a:srgbClr val="000000"/>
              </a:solidFill>
            </a:endParaRPr>
          </a:p>
        </p:txBody>
      </p:sp>
      <p:sp>
        <p:nvSpPr>
          <p:cNvPr id="329748" name="Text Box 20"/>
          <p:cNvSpPr txBox="1">
            <a:spLocks noChangeArrowheads="1"/>
          </p:cNvSpPr>
          <p:nvPr/>
        </p:nvSpPr>
        <p:spPr bwMode="auto">
          <a:xfrm>
            <a:off x="5220815" y="2446358"/>
            <a:ext cx="407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AU" sz="1600" i="1" dirty="0">
                <a:solidFill>
                  <a:srgbClr val="000000"/>
                </a:solidFill>
              </a:rPr>
              <a:t>T*</a:t>
            </a:r>
            <a:endParaRPr lang="en-AU" sz="1600" i="1" baseline="-25000" dirty="0">
              <a:solidFill>
                <a:srgbClr val="000000"/>
              </a:solidFill>
            </a:endParaRPr>
          </a:p>
        </p:txBody>
      </p:sp>
      <p:sp>
        <p:nvSpPr>
          <p:cNvPr id="329750" name="Rectangle 22"/>
          <p:cNvSpPr>
            <a:spLocks noRot="1" noChangeArrowheads="1"/>
          </p:cNvSpPr>
          <p:nvPr/>
        </p:nvSpPr>
        <p:spPr bwMode="auto">
          <a:xfrm>
            <a:off x="4308387" y="1788976"/>
            <a:ext cx="952637" cy="38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AU" sz="1600" dirty="0" err="1" smtClean="0">
                <a:solidFill>
                  <a:srgbClr val="990033"/>
                </a:solidFill>
                <a:latin typeface="Optima"/>
                <a:cs typeface="Optima"/>
              </a:rPr>
              <a:t>Bosonic</a:t>
            </a:r>
            <a:endParaRPr lang="en-US" sz="1600" dirty="0">
              <a:solidFill>
                <a:srgbClr val="990033"/>
              </a:solidFill>
              <a:latin typeface="Optima"/>
              <a:cs typeface="Optima"/>
            </a:endParaRPr>
          </a:p>
        </p:txBody>
      </p:sp>
      <p:sp>
        <p:nvSpPr>
          <p:cNvPr id="329751" name="Rectangle 23"/>
          <p:cNvSpPr>
            <a:spLocks noRot="1" noChangeArrowheads="1"/>
          </p:cNvSpPr>
          <p:nvPr/>
        </p:nvSpPr>
        <p:spPr bwMode="auto">
          <a:xfrm>
            <a:off x="6131541" y="1788976"/>
            <a:ext cx="952638" cy="38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AU" sz="1600" dirty="0">
                <a:solidFill>
                  <a:srgbClr val="990033"/>
                </a:solidFill>
                <a:latin typeface="Optima"/>
                <a:cs typeface="Optima"/>
              </a:rPr>
              <a:t>Unitary </a:t>
            </a:r>
          </a:p>
        </p:txBody>
      </p:sp>
      <p:sp>
        <p:nvSpPr>
          <p:cNvPr id="329752" name="Rectangle 24"/>
          <p:cNvSpPr>
            <a:spLocks noRot="1" noChangeArrowheads="1"/>
          </p:cNvSpPr>
          <p:nvPr/>
        </p:nvSpPr>
        <p:spPr bwMode="auto">
          <a:xfrm>
            <a:off x="7900608" y="1788976"/>
            <a:ext cx="823674" cy="38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AU" sz="1600" dirty="0" smtClean="0">
                <a:solidFill>
                  <a:srgbClr val="990033"/>
                </a:solidFill>
                <a:latin typeface="Optima"/>
                <a:cs typeface="Optima"/>
              </a:rPr>
              <a:t>BCS</a:t>
            </a:r>
            <a:endParaRPr lang="en-US" sz="1600" dirty="0">
              <a:solidFill>
                <a:srgbClr val="990033"/>
              </a:solidFill>
              <a:latin typeface="Optima"/>
              <a:cs typeface="Optima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8754" y="2412910"/>
            <a:ext cx="7553956" cy="3919335"/>
            <a:chOff x="158754" y="2594363"/>
            <a:chExt cx="7553956" cy="391933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472204" y="2594363"/>
              <a:ext cx="2240506" cy="3043917"/>
            </a:xfrm>
            <a:prstGeom prst="rect">
              <a:avLst/>
            </a:prstGeom>
            <a:gradFill flip="none" rotWithShape="1">
              <a:gsLst>
                <a:gs pos="0">
                  <a:srgbClr val="6AD5BD">
                    <a:alpha val="60000"/>
                  </a:srgbClr>
                </a:gs>
                <a:gs pos="100000">
                  <a:srgbClr val="82FFE3">
                    <a:alpha val="70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2"/>
            <p:cNvSpPr txBox="1">
              <a:spLocks noRot="1" noChangeArrowheads="1"/>
            </p:cNvSpPr>
            <p:nvPr/>
          </p:nvSpPr>
          <p:spPr bwMode="auto">
            <a:xfrm>
              <a:off x="158754" y="3980428"/>
              <a:ext cx="2891608" cy="2533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Tx/>
                <a:tabLst/>
                <a:defRPr/>
              </a:pPr>
              <a:endPara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Tx/>
                <a:buFontTx/>
                <a:buChar char="•"/>
                <a:tabLst/>
                <a:defRPr/>
              </a:pPr>
              <a:r>
                <a:rPr kumimoji="0" lang="en-A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 We use Bragg spectroscopy</a:t>
              </a:r>
              <a:r>
                <a:rPr kumimoji="0" lang="en-AU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 to probe the region where </a:t>
              </a:r>
              <a:r>
                <a:rPr kumimoji="0" lang="en-A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universal</a:t>
              </a:r>
              <a:r>
                <a:rPr kumimoji="0" lang="en-AU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 behaviour occurs</a:t>
              </a:r>
              <a:endPara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84" name="Picture 28" descr="CA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0"/>
            <a:ext cx="1614487" cy="773113"/>
          </a:xfrm>
          <a:prstGeom prst="rect">
            <a:avLst/>
          </a:prstGeom>
          <a:noFill/>
        </p:spPr>
      </p:pic>
      <p:sp>
        <p:nvSpPr>
          <p:cNvPr id="352285" name="Rectangle 29"/>
          <p:cNvSpPr>
            <a:spLocks noGrp="1" noRot="1" noChangeArrowheads="1"/>
          </p:cNvSpPr>
          <p:nvPr>
            <p:ph type="ctrTitle"/>
          </p:nvPr>
        </p:nvSpPr>
        <p:spPr>
          <a:xfrm>
            <a:off x="485381" y="61174"/>
            <a:ext cx="7512050" cy="919162"/>
          </a:xfrm>
        </p:spPr>
        <p:txBody>
          <a:bodyPr/>
          <a:lstStyle/>
          <a:p>
            <a:r>
              <a:rPr lang="en-AU" sz="4800" dirty="0" smtClean="0">
                <a:solidFill>
                  <a:srgbClr val="CCCCFF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/>
                <a:cs typeface="Papyrus"/>
              </a:rPr>
              <a:t>Experimental Method</a:t>
            </a:r>
            <a:endParaRPr lang="en-US" sz="4800" dirty="0">
              <a:solidFill>
                <a:srgbClr val="CCCCFF"/>
              </a:solidFill>
              <a:effectLst>
                <a:reflection blurRad="6350" stA="60000" endA="900" endPos="58000" dir="5400000" sy="-100000" algn="bl" rotWithShape="0"/>
              </a:effectLst>
              <a:latin typeface="Papyrus"/>
              <a:cs typeface="Papyrus"/>
            </a:endParaRPr>
          </a:p>
        </p:txBody>
      </p:sp>
      <p:pic>
        <p:nvPicPr>
          <p:cNvPr id="4" name="Picture 5" descr="FORT Load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4949"/>
            <a:ext cx="3529146" cy="2723899"/>
          </a:xfrm>
          <a:prstGeom prst="rect">
            <a:avLst/>
          </a:prstGeom>
          <a:noFill/>
        </p:spPr>
      </p:pic>
      <p:pic>
        <p:nvPicPr>
          <p:cNvPr id="5" name="Picture 6" descr="Forced Evapor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2939" y="1428750"/>
            <a:ext cx="3543261" cy="2736850"/>
          </a:xfrm>
          <a:prstGeom prst="rect">
            <a:avLst/>
          </a:prstGeom>
          <a:noFill/>
        </p:spPr>
      </p:pic>
      <p:pic>
        <p:nvPicPr>
          <p:cNvPr id="6" name="Picture 7" descr="HFImag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5895" y="4119883"/>
            <a:ext cx="3544905" cy="2738118"/>
          </a:xfrm>
          <a:prstGeom prst="rect">
            <a:avLst/>
          </a:prstGeom>
          <a:noFill/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09613" y="1031875"/>
            <a:ext cx="207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Garamond" charset="0"/>
              </a:rPr>
              <a:t>Optical Trap Loading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4558" y="963712"/>
            <a:ext cx="1924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0"/>
              </a:spcBef>
              <a:buClrTx/>
            </a:pPr>
            <a:r>
              <a:rPr lang="en-US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aramond" charset="0"/>
                <a:ea typeface="宋体" charset="-122"/>
                <a:cs typeface="宋体" charset="-122"/>
              </a:rPr>
              <a:t>Forced Evaporation</a:t>
            </a:r>
            <a:endParaRPr lang="en-US" sz="2000" i="1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Garamond" charset="0"/>
              <a:ea typeface="宋体" charset="-122"/>
              <a:cs typeface="宋体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90658" y="5357912"/>
            <a:ext cx="925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0"/>
              </a:spcBef>
              <a:buClrTx/>
            </a:pPr>
            <a:r>
              <a:rPr lang="en-US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aramond" charset="0"/>
                <a:ea typeface="宋体" charset="-122"/>
                <a:cs typeface="宋体" charset="-122"/>
              </a:rPr>
              <a:t>Imaging</a:t>
            </a:r>
            <a:endParaRPr lang="en-US" sz="2000" i="1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Garamond" charset="0"/>
              <a:ea typeface="宋体" charset="-122"/>
              <a:cs typeface="宋体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2.|40.2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5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5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5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5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3.5|36.1|11.3|5.5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5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5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5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5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5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5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5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5"/>
</p:tagLst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charset="2"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charset="2"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24516</TotalTime>
  <Words>2783</Words>
  <Application>Microsoft Macintosh PowerPoint</Application>
  <PresentationFormat>On-screen Show (4:3)</PresentationFormat>
  <Paragraphs>314</Paragraphs>
  <Slides>37</Slides>
  <Notes>31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Clouds</vt:lpstr>
      <vt:lpstr>Slide 1</vt:lpstr>
      <vt:lpstr>What is the coldest measured temperature?</vt:lpstr>
      <vt:lpstr>Vostock Station, Antarctica (180K)?</vt:lpstr>
      <vt:lpstr>Outer Space (2.7K CMB)?</vt:lpstr>
      <vt:lpstr>Helium Dilution Refrigerator (1mK)?</vt:lpstr>
      <vt:lpstr>Ultra-cold Atomic BEC (1nK)?</vt:lpstr>
      <vt:lpstr>Atomic spin-lattice (50pK)!</vt:lpstr>
      <vt:lpstr>Universality in the  BEC-BCS Crossover</vt:lpstr>
      <vt:lpstr>Experimental Method</vt:lpstr>
      <vt:lpstr>Ultracold Fermi Gases</vt:lpstr>
      <vt:lpstr>Ultracold Fermi Gases</vt:lpstr>
      <vt:lpstr>Feshbach Resonance</vt:lpstr>
      <vt:lpstr>Unitarity Limit</vt:lpstr>
      <vt:lpstr>Cross-sections saturate!</vt:lpstr>
      <vt:lpstr>Universality Conjecture:  One length scale: L = n-1/3 Thermodynamics independent of structure</vt:lpstr>
      <vt:lpstr>Single-Channel Theory</vt:lpstr>
      <vt:lpstr>Low temperature T-matrix Theories</vt:lpstr>
      <vt:lpstr>Three Possibilities</vt:lpstr>
      <vt:lpstr>Unitarity Ground State</vt:lpstr>
      <vt:lpstr>Evidence For Universality</vt:lpstr>
      <vt:lpstr>Virial Expansion Method</vt:lpstr>
      <vt:lpstr>Three-body energy</vt:lpstr>
      <vt:lpstr>Slide 23</vt:lpstr>
      <vt:lpstr>Bragg Scattering</vt:lpstr>
      <vt:lpstr>Bragg Spectroscopy</vt:lpstr>
      <vt:lpstr>Static Structure Factor</vt:lpstr>
      <vt:lpstr>Tan’s Universal Relations</vt:lpstr>
      <vt:lpstr>Tan’s Universal Relations</vt:lpstr>
      <vt:lpstr>Universal Pairing</vt:lpstr>
      <vt:lpstr>Universal Pairing</vt:lpstr>
      <vt:lpstr>Universal S(k)</vt:lpstr>
      <vt:lpstr>Contact Virial Expansion </vt:lpstr>
      <vt:lpstr>Summary of Experiments</vt:lpstr>
      <vt:lpstr>Finite Temperatures</vt:lpstr>
      <vt:lpstr>Homogeneous case</vt:lpstr>
      <vt:lpstr>Trapped case</vt:lpstr>
      <vt:lpstr>Conclusions and Outlook</vt:lpstr>
    </vt:vector>
  </TitlesOfParts>
  <Company>Swinburne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Swinburne</dc:creator>
  <cp:lastModifiedBy>Swinburne University</cp:lastModifiedBy>
  <cp:revision>707</cp:revision>
  <dcterms:created xsi:type="dcterms:W3CDTF">2011-07-29T06:13:34Z</dcterms:created>
  <dcterms:modified xsi:type="dcterms:W3CDTF">2011-07-29T07:16:01Z</dcterms:modified>
</cp:coreProperties>
</file>